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2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1458"/>
    <p:restoredTop sz="84227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2021-10-20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다음 그림은 데이터를</a:t>
            </a:r>
            <a:r>
              <a:rPr lang="en-US" altLang="ko-KR"/>
              <a:t> hyperledger-fabric</a:t>
            </a:r>
            <a:r>
              <a:rPr lang="ko-KR" altLang="en-US"/>
              <a:t>에 전달하기 까지의 데이터 플로우 차트입니다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유저가 front-end에서 데이터를 생성하면 front-end가 back-end에 데이터를 업데이트 하기 위한 json을 넘깁니다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back-end는 받은 json을 DB에 저장합니다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간부가 데이터를 승인하기 전까지 이 활동이 반복적으로 이루어집니다.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간부가 데이터를 승인하면 front-end는 back-end로 approve request를 줍니다.</a:t>
            </a:r>
            <a:endParaRPr lang="ko-KR" altLang="en-US"/>
          </a:p>
          <a:p>
            <a:pPr>
              <a:defRPr/>
            </a:pPr>
            <a:r>
              <a:rPr lang="ko-KR" altLang="en-US"/>
              <a:t>back-end는 DB에서 데이터를 가져온 후 Hyplerledger-fabric에게 json 데이터를 넘기고</a:t>
            </a:r>
            <a:endParaRPr lang="ko-KR" altLang="en-US"/>
          </a:p>
          <a:p>
            <a:pPr>
              <a:defRPr/>
            </a:pPr>
            <a:r>
              <a:rPr lang="ko-KR" altLang="en-US"/>
              <a:t>Hyplerledger-fabric은 SDK를 이용해 받아온 json의 내용 invoke하는 방식으로 블록체인이 형성됩니다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invoke</a:t>
            </a:r>
            <a:r>
              <a:rPr lang="ko-KR" altLang="en-US"/>
              <a:t>된 데이터는 </a:t>
            </a:r>
            <a:r>
              <a:rPr lang="en-US" altLang="ko-KR"/>
              <a:t>hyperledger</a:t>
            </a:r>
            <a:r>
              <a:rPr lang="ko-KR" altLang="en-US"/>
              <a:t> 내부에서 다음과 같이 처리됩니다</a:t>
            </a:r>
            <a:r>
              <a:rPr lang="en-US" altLang="ko-KR"/>
              <a:t>.(</a:t>
            </a:r>
            <a:r>
              <a:rPr lang="ko-KR" altLang="en-US"/>
              <a:t>다음 페이지</a:t>
            </a:r>
            <a:r>
              <a:rPr lang="en-US" altLang="ko-KR"/>
              <a:t>)</a:t>
            </a:r>
            <a:endParaRPr lang="en-US" altLang="ko-KR"/>
          </a:p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총기계원이 </a:t>
            </a:r>
            <a:r>
              <a:rPr lang="en-US" altLang="ko-KR"/>
              <a:t>wallet</a:t>
            </a:r>
            <a:r>
              <a:rPr lang="ko-KR" altLang="en-US"/>
              <a:t>의 키를 이용해서 총기교체 요청을 하면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transaction</a:t>
            </a:r>
            <a:r>
              <a:rPr lang="ko-KR" altLang="en-US"/>
              <a:t>이 생성되고 </a:t>
            </a:r>
            <a:r>
              <a:rPr lang="en-US" altLang="ko-KR"/>
              <a:t>gateway</a:t>
            </a:r>
            <a:r>
              <a:rPr lang="ko-KR" altLang="en-US"/>
              <a:t>에서 각</a:t>
            </a:r>
            <a:r>
              <a:rPr lang="en-US" altLang="ko-KR"/>
              <a:t> peer</a:t>
            </a:r>
            <a:r>
              <a:rPr lang="ko-KR" altLang="en-US"/>
              <a:t>들에게 이러한 정보가 들어왔다는 사실을 알립니다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그 후 </a:t>
            </a:r>
            <a:r>
              <a:rPr lang="en-US" altLang="ko-KR"/>
              <a:t>ordering</a:t>
            </a:r>
            <a:r>
              <a:rPr lang="ko-KR" altLang="en-US"/>
              <a:t>을 통해 각각의 </a:t>
            </a:r>
            <a:r>
              <a:rPr lang="en-US" altLang="ko-KR"/>
              <a:t>peer</a:t>
            </a:r>
            <a:r>
              <a:rPr lang="ko-KR" altLang="en-US"/>
              <a:t>들에게서 데이터의 무결성을 검증받은 후</a:t>
            </a:r>
            <a:r>
              <a:rPr lang="en-US" altLang="ko-KR"/>
              <a:t>,</a:t>
            </a:r>
            <a:r>
              <a:rPr lang="ko-KR" altLang="en-US"/>
              <a:t> 해당 </a:t>
            </a:r>
            <a:r>
              <a:rPr lang="en-US" altLang="ko-KR"/>
              <a:t>transaction</a:t>
            </a:r>
            <a:r>
              <a:rPr lang="ko-KR" altLang="en-US"/>
              <a:t>이 </a:t>
            </a:r>
            <a:r>
              <a:rPr lang="en-US" altLang="ko-KR"/>
              <a:t>block</a:t>
            </a:r>
            <a:r>
              <a:rPr lang="ko-KR" altLang="en-US"/>
              <a:t>으로 추가되고 모든 </a:t>
            </a:r>
            <a:r>
              <a:rPr lang="en-US" altLang="ko-KR"/>
              <a:t>peer</a:t>
            </a:r>
            <a:r>
              <a:rPr lang="ko-KR" altLang="en-US"/>
              <a:t>에게 블럭이 추가되었다는 사실을 알리는 방식으로 </a:t>
            </a:r>
            <a:r>
              <a:rPr lang="en-US" altLang="ko-KR"/>
              <a:t>hyperledger-fabric</a:t>
            </a:r>
            <a:r>
              <a:rPr lang="ko-KR" altLang="en-US"/>
              <a:t>이 작동합니다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오늘날 군대에서는 수령받아야할 물자를 수령받지 못했을 경우</a:t>
            </a:r>
            <a:r>
              <a:rPr lang="en-US" altLang="ko-KR"/>
              <a:t>,</a:t>
            </a:r>
            <a:r>
              <a:rPr lang="ko-KR" altLang="en-US"/>
              <a:t> 상급부대 어디선가 누락되었을 것이라고 예측만 할 뿐</a:t>
            </a:r>
            <a:r>
              <a:rPr lang="en-US" altLang="ko-KR"/>
              <a:t>,</a:t>
            </a:r>
            <a:r>
              <a:rPr lang="ko-KR" altLang="en-US"/>
              <a:t> 실질적인 책임을 묻기가 힘듭니다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하지만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blo-my</a:t>
            </a:r>
            <a:r>
              <a:rPr lang="ko-KR" altLang="en-US"/>
              <a:t>를 사용하면 불출량</a:t>
            </a:r>
            <a:r>
              <a:rPr lang="en-US" altLang="ko-KR"/>
              <a:t>,</a:t>
            </a:r>
            <a:r>
              <a:rPr lang="ko-KR" altLang="en-US"/>
              <a:t> 수령량을 한 눈에 확인할 수 있고</a:t>
            </a:r>
            <a:r>
              <a:rPr lang="en-US" altLang="ko-KR"/>
              <a:t>,</a:t>
            </a:r>
            <a:r>
              <a:rPr lang="ko-KR" altLang="en-US"/>
              <a:t> 어디서 문제가 생겼는지 쉽게 알 수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갑작스런 정전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PC</a:t>
            </a:r>
            <a:r>
              <a:rPr lang="ko-KR" altLang="en-US"/>
              <a:t>과부화</a:t>
            </a:r>
            <a:r>
              <a:rPr lang="en-US" altLang="ko-KR"/>
              <a:t>,</a:t>
            </a:r>
            <a:r>
              <a:rPr lang="ko-KR" altLang="en-US"/>
              <a:t> 낙뢰로 인한 </a:t>
            </a:r>
            <a:r>
              <a:rPr lang="en-US" altLang="ko-KR"/>
              <a:t>PC</a:t>
            </a:r>
            <a:r>
              <a:rPr lang="ko-KR" altLang="en-US"/>
              <a:t>다운 등 </a:t>
            </a:r>
            <a:r>
              <a:rPr lang="en-US" altLang="ko-KR"/>
              <a:t>local</a:t>
            </a:r>
            <a:r>
              <a:rPr lang="ko-KR" altLang="en-US"/>
              <a:t>하게 존재하는 파일은 데이터가 삭제될 위험이 매우 큽니다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중간중간 저장을 해놓지만</a:t>
            </a:r>
            <a:r>
              <a:rPr lang="en-US" altLang="ko-KR"/>
              <a:t>,</a:t>
            </a:r>
            <a:r>
              <a:rPr lang="ko-KR" altLang="en-US"/>
              <a:t> 그럼에도 불구하고 파일이 손상되는 경우를 많이 목격했습니다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Blo-my</a:t>
            </a:r>
            <a:r>
              <a:rPr lang="ko-KR" altLang="en-US"/>
              <a:t>를 사용해 이러한 문제를 극복할 수 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hyperledger</a:t>
            </a:r>
            <a:r>
              <a:rPr lang="ko-KR" altLang="en-US"/>
              <a:t>에서 제공하는 블록체인같은 경우에는 허가되지 않은 사용자는 데이터를 조회할 수 없어 해킹으로 인한 정보유출을 방지할 수 있고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조회를 할 수 있는 내부에서 데이터를 위</a:t>
            </a:r>
            <a:r>
              <a:rPr lang="en-US" altLang="ko-KR"/>
              <a:t>,</a:t>
            </a:r>
            <a:r>
              <a:rPr lang="ko-KR" altLang="en-US"/>
              <a:t>변조 하려고 하더라도</a:t>
            </a:r>
            <a:endParaRPr lang="ko-KR" altLang="en-US"/>
          </a:p>
          <a:p>
            <a:pPr>
              <a:defRPr/>
            </a:pPr>
            <a:r>
              <a:rPr lang="ko-KR" altLang="en-US"/>
              <a:t>블록체인에서는 타원곡선 암호화 시스템 등 비가역적인 암호 시스템을 사용하여 암호화된 데이터를 유통하기 때문에 데이터를 조회하더라도 변경할 수 없습니다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이와 같은 블록체인의 특성은 부식</a:t>
            </a:r>
            <a:r>
              <a:rPr lang="en-US" altLang="ko-KR"/>
              <a:t>,</a:t>
            </a:r>
            <a:r>
              <a:rPr lang="ko-KR" altLang="en-US"/>
              <a:t> 총기 뿐만 아니라 군수, 방산 계약, 공문서 관리 같이 정보처리내역 등 다양한 분야에 적용이 가능합니다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또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Blo-my</a:t>
            </a:r>
            <a:r>
              <a:rPr lang="ko-KR" altLang="en-US"/>
              <a:t>는 이번 헤커톤에서 한번 개발되고 종료되는 프로젝트가 아니라 지속가능한 오픈소스 프로젝트이기때문에</a:t>
            </a:r>
            <a:r>
              <a:rPr lang="en-US" altLang="ko-KR"/>
              <a:t>,</a:t>
            </a:r>
            <a:r>
              <a:rPr lang="ko-KR" altLang="en-US"/>
              <a:t> 별다른 국방 예산 지출 없이 프로젝트 발전이 가능합니다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Blo-my</a:t>
            </a:r>
            <a:r>
              <a:rPr lang="ko-KR" altLang="en-US"/>
              <a:t>는 책임 추적성</a:t>
            </a:r>
            <a:r>
              <a:rPr lang="en-US" altLang="ko-KR"/>
              <a:t>,</a:t>
            </a:r>
            <a:r>
              <a:rPr lang="ko-KR" altLang="en-US"/>
              <a:t> 무결성을 이용한 국방 데이터 유통 프로젝트입니다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프라이빗 키로 블럭을 생성하기때문에 해당 블럭의 데이터들에 대한 책임자가 누군지 쉽게 찾을 수 있고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분산된 장부로 관리되는 데이터들의 과반수를 해킹해야 변조가능하기 때문에 위</a:t>
            </a:r>
            <a:r>
              <a:rPr lang="en-US" altLang="ko-KR"/>
              <a:t>/</a:t>
            </a:r>
            <a:r>
              <a:rPr lang="ko-KR" altLang="en-US"/>
              <a:t>변조가 불가능하기 때문에 블록체인을</a:t>
            </a:r>
            <a:endParaRPr lang="ko-KR" altLang="en-US"/>
          </a:p>
          <a:p>
            <a:pPr>
              <a:defRPr/>
            </a:pPr>
            <a:r>
              <a:rPr lang="ko-KR" altLang="en-US"/>
              <a:t>국방 데이터 유통에 사용하기로 설계하였습니다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허가되지 않은 참가자들은 장부를 조회할 수 없는 프라이빗 블록체인이 국방 데이터 유통에 적합할 것이라고 판단해</a:t>
            </a:r>
            <a:endParaRPr lang="ko-KR" altLang="en-US"/>
          </a:p>
          <a:p>
            <a:pPr>
              <a:defRPr/>
            </a:pPr>
            <a:r>
              <a:rPr lang="ko-KR" altLang="en-US"/>
              <a:t>퍼블릭 블록체인이 아닌 프라이빗 블록체인을 채용했습니다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Blo-my</a:t>
            </a:r>
            <a:r>
              <a:rPr lang="ko-KR" altLang="en-US"/>
              <a:t>를 소개하기에 앞서 블록체인을 활용한 몇가지 사례를 설명드리겠습니다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Driscoll's사는 IBM 과 협력해 생산에서 판매까지 추적이 가능한 라벨링을 개발했습니다. </a:t>
            </a:r>
            <a:endParaRPr lang="ko-KR" altLang="en-US"/>
          </a:p>
          <a:p>
            <a:pPr>
              <a:defRPr/>
            </a:pPr>
            <a:r>
              <a:rPr lang="ko-KR" altLang="en-US"/>
              <a:t>이 기술을  납품되는 과일의 수확일, 제품 정보 및 배송 정보를 알 수 있으며, 특정 베리의 유기농 또는 공정거래 여부 등에 대한 정보까지 확인할 수 있습니다.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sweetgreen사는 식재료 공급망의 투명성을 높이기 위해 블록체인을 활용하고 있습니다. </a:t>
            </a:r>
            <a:endParaRPr lang="ko-KR" altLang="en-US"/>
          </a:p>
          <a:p>
            <a:pPr>
              <a:defRPr/>
            </a:pPr>
            <a:r>
              <a:rPr lang="ko-KR" altLang="en-US"/>
              <a:t>블록 체인 기술을 통해 운송트럭 의 GPS 및 냉장 시스템으로 식재료가 투명하게 유통되고 있음을 소비자들에게 어필하고 있으며 또한 로메인 상추 리콜 등과 같은 식품 관련 질병으로부터의 예방, 채소DNA 를 통한 작물 계획과 재고 및 비용 관리까지 운영하고 있습니다.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마지막으로 오른쪽 사진은 full stack fest 2018에서 Horea Porutiu가 발표한 하이퍼레저 을 사용한 커피 제조 과정 추적 서비스입니다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이와 같은 서비스들을 보고</a:t>
            </a:r>
            <a:r>
              <a:rPr lang="en-US" altLang="ko-KR"/>
              <a:t>,</a:t>
            </a:r>
            <a:r>
              <a:rPr lang="ko-KR" altLang="en-US"/>
              <a:t> 블록체인을 국방데이터에 접목시킬 수 있을 것이라는 확신이 들었습니다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저희는 블록체인 네트워크를 구현하기 위해 오픈소스 프로젝트인 하이퍼레저 패브릭을 활용하였습니다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하이퍼레저 패브릭이란 모듈러 아키텍쳐를 이용한 어플리케이션 개발을 가능하도록 해주는 프레임워크로 허가형 프라이빗 블록체인의 형태를 가집니다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우선 누구나 자유롭게 참여할 수 있는 기존의 블록체인과는 다르게 자체 인증 시스템에 의해 허가된 사용자만이 블록체인 네트워크에 참여할 수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기존의 블록체인은 블록체인 네트워크에 참여한 모든 참여자가 모든 정보에 대한 원장을 가지고 있었</a:t>
            </a:r>
            <a:r>
              <a:rPr lang="ko-KR" altLang="en-US"/>
              <a:t>습니</a:t>
            </a:r>
            <a:r>
              <a:rPr lang="en-US" altLang="ko-KR"/>
              <a:t>다. 하지만 하이퍼레저에서는 채널을 이용</a:t>
            </a:r>
            <a:r>
              <a:rPr lang="ko-KR" altLang="en-US"/>
              <a:t>하여</a:t>
            </a:r>
            <a:r>
              <a:rPr lang="en-US" altLang="ko-KR"/>
              <a:t> 해당 정보를 공유하고자하는 노드 간에만 별도의 원장을 생성하는 것이 가능</a:t>
            </a:r>
            <a:r>
              <a:rPr lang="ko-KR" altLang="en-US"/>
              <a:t>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이러한 하이퍼레저의 특성이 국방 데이터의 형태에 적합하다고 생각하였고</a:t>
            </a:r>
            <a:r>
              <a:rPr lang="en-US" altLang="ko-KR"/>
              <a:t>,</a:t>
            </a:r>
            <a:r>
              <a:rPr lang="ko-KR" altLang="en-US"/>
              <a:t> 최종 산출물의 완성도를 높여줄 것이라고 생각해 하이퍼레저 패브릭을 이용하였습니다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플랫폼의 내부 구조 설계는 위와 같습니다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유저는 간부와 용사로 나뉘며 </a:t>
            </a:r>
            <a:r>
              <a:rPr lang="en-US" altLang="ko-KR"/>
              <a:t>Front-end</a:t>
            </a:r>
            <a:r>
              <a:rPr lang="ko-KR" altLang="en-US"/>
              <a:t>는 </a:t>
            </a:r>
            <a:r>
              <a:rPr lang="en-US" altLang="ko-KR"/>
              <a:t>react</a:t>
            </a:r>
            <a:r>
              <a:rPr lang="ko-KR" altLang="en-US"/>
              <a:t>와</a:t>
            </a:r>
            <a:r>
              <a:rPr lang="en-US" altLang="ko-KR"/>
              <a:t> TypeScript</a:t>
            </a:r>
            <a:r>
              <a:rPr lang="ko-KR" altLang="en-US"/>
              <a:t>를 사용해 구현하였습니다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Back-end</a:t>
            </a:r>
            <a:r>
              <a:rPr lang="ko-KR" altLang="en-US"/>
              <a:t>는 </a:t>
            </a:r>
            <a:r>
              <a:rPr lang="en-US" altLang="ko-KR"/>
              <a:t>Django</a:t>
            </a:r>
            <a:r>
              <a:rPr lang="ko-KR" altLang="en-US"/>
              <a:t>로 구성되며 승인되기 전의 데이터들은 </a:t>
            </a:r>
            <a:r>
              <a:rPr lang="en-US" altLang="ko-KR"/>
              <a:t>SQLite</a:t>
            </a:r>
            <a:r>
              <a:rPr lang="ko-KR" altLang="en-US"/>
              <a:t>를 사용한 </a:t>
            </a:r>
            <a:r>
              <a:rPr lang="en-US" altLang="ko-KR"/>
              <a:t>DB</a:t>
            </a:r>
            <a:r>
              <a:rPr lang="ko-KR" altLang="en-US"/>
              <a:t>에 보관됩니다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Back-end</a:t>
            </a:r>
            <a:r>
              <a:rPr lang="ko-KR" altLang="en-US"/>
              <a:t>에서 처리한 데이터는 </a:t>
            </a:r>
            <a:r>
              <a:rPr lang="en-US" altLang="ko-KR"/>
              <a:t>Hyperledger fabric SDK</a:t>
            </a:r>
            <a:r>
              <a:rPr lang="ko-KR" altLang="en-US"/>
              <a:t>를 거쳐 블록체인 네트워크로 전송됩니다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Block-Chain</a:t>
            </a:r>
            <a:r>
              <a:rPr lang="ko-KR" altLang="en-US"/>
              <a:t>은 </a:t>
            </a:r>
            <a:r>
              <a:rPr lang="en-US" altLang="ko-KR"/>
              <a:t>nodeJS</a:t>
            </a:r>
            <a:r>
              <a:rPr lang="ko-KR" altLang="en-US"/>
              <a:t>를 이용한 </a:t>
            </a:r>
            <a:r>
              <a:rPr lang="en-US" altLang="ko-KR"/>
              <a:t>Hyperledger-fabric</a:t>
            </a:r>
            <a:r>
              <a:rPr lang="ko-KR" altLang="en-US"/>
              <a:t>을 사용하였습니다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hyperledger-fabric</a:t>
            </a:r>
            <a:r>
              <a:rPr lang="ko-KR" altLang="en-US"/>
              <a:t>에서 제공하는 데이터의 </a:t>
            </a:r>
            <a:r>
              <a:rPr lang="en-US" altLang="ko-KR"/>
              <a:t>default</a:t>
            </a:r>
            <a:r>
              <a:rPr lang="ko-KR" altLang="en-US"/>
              <a:t>값은 단순한 </a:t>
            </a:r>
            <a:r>
              <a:rPr lang="en-US" altLang="ko-KR"/>
              <a:t>key-value</a:t>
            </a:r>
            <a:r>
              <a:rPr lang="ko-KR" altLang="en-US"/>
              <a:t>값이기 때문에</a:t>
            </a:r>
            <a:endParaRPr lang="ko-KR" altLang="en-US"/>
          </a:p>
          <a:p>
            <a:pPr>
              <a:defRPr/>
            </a:pPr>
            <a:r>
              <a:rPr lang="ko-KR" altLang="en-US"/>
              <a:t> </a:t>
            </a:r>
            <a:r>
              <a:rPr lang="en-US" altLang="ko-KR"/>
              <a:t>CouchDB</a:t>
            </a:r>
            <a:r>
              <a:rPr lang="ko-KR" altLang="en-US"/>
              <a:t>를 사용해 데이터 형태를 </a:t>
            </a:r>
            <a:r>
              <a:rPr lang="en-US" altLang="ko-KR"/>
              <a:t>Key-value</a:t>
            </a:r>
            <a:r>
              <a:rPr lang="ko-KR" altLang="en-US"/>
              <a:t>값이 아닌 </a:t>
            </a:r>
            <a:r>
              <a:rPr lang="en-US" altLang="ko-KR"/>
              <a:t>doc</a:t>
            </a:r>
            <a:r>
              <a:rPr lang="ko-KR" altLang="en-US"/>
              <a:t>형태로 저장할 수 있게 하였습니다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Blo-my</a:t>
            </a:r>
            <a:r>
              <a:rPr lang="ko-KR" altLang="en-US"/>
              <a:t> 서비스를 이용하는 고객은 크게 두 부류입니다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첫째는 징병제로 모집된 용사들이고</a:t>
            </a:r>
            <a:r>
              <a:rPr lang="en-US" altLang="ko-KR"/>
              <a:t>,</a:t>
            </a:r>
            <a:r>
              <a:rPr lang="ko-KR" altLang="en-US"/>
              <a:t> 둘째는 직업군인</a:t>
            </a:r>
            <a:r>
              <a:rPr lang="en-US" altLang="ko-KR"/>
              <a:t>,</a:t>
            </a:r>
            <a:r>
              <a:rPr lang="ko-KR" altLang="en-US"/>
              <a:t> 즉 간부들입니다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용사는 데이터 조회</a:t>
            </a:r>
            <a:r>
              <a:rPr lang="en-US" altLang="ko-KR"/>
              <a:t>,</a:t>
            </a:r>
            <a:r>
              <a:rPr lang="ko-KR" altLang="en-US"/>
              <a:t> 데이터 업데이트 기능을 사용할 수 있고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간부는 데이터 조회</a:t>
            </a:r>
            <a:r>
              <a:rPr lang="en-US" altLang="ko-KR"/>
              <a:t>,</a:t>
            </a:r>
            <a:r>
              <a:rPr lang="ko-KR" altLang="en-US"/>
              <a:t> 데이터 업데이트를 포함해</a:t>
            </a:r>
            <a:r>
              <a:rPr lang="en-US" altLang="ko-KR"/>
              <a:t>,</a:t>
            </a:r>
            <a:r>
              <a:rPr lang="ko-KR" altLang="en-US"/>
              <a:t> 데이터 최종 승인 기능을 사용할 수 있습니다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자세한 내용은 팀블로그를 사용해 설명드리겠습니다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(</a:t>
            </a:r>
            <a:r>
              <a:rPr lang="ko-KR" altLang="en-US"/>
              <a:t>다음페이지에 팀 블로그 링크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Relationship Id="rId4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6.png"  /><Relationship Id="rId2" Type="http://schemas.openxmlformats.org/officeDocument/2006/relationships/image" Target="../media/image2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Relationship Id="rId9" Type="http://schemas.openxmlformats.org/officeDocument/2006/relationships/image" Target="../media/image3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3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38.gif"  /><Relationship Id="rId5" Type="http://schemas.openxmlformats.org/officeDocument/2006/relationships/image" Target="../media/image39.gif"  /><Relationship Id="rId6" Type="http://schemas.openxmlformats.org/officeDocument/2006/relationships/image" Target="../media/image40.gif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41.gif"  /><Relationship Id="rId5" Type="http://schemas.openxmlformats.org/officeDocument/2006/relationships/image" Target="../media/image42.gif"  /><Relationship Id="rId6" Type="http://schemas.openxmlformats.org/officeDocument/2006/relationships/image" Target="../media/image43.gif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4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4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46.png"  /><Relationship Id="rId4" Type="http://schemas.openxmlformats.org/officeDocument/2006/relationships/image" Target="../media/image47.gif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5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Relationship Id="rId7" Type="http://schemas.openxmlformats.org/officeDocument/2006/relationships/image" Target="../media/image5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55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56.jpeg"  /><Relationship Id="rId5" Type="http://schemas.openxmlformats.org/officeDocument/2006/relationships/image" Target="../media/image57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Relationship Id="rId4" Type="http://schemas.openxmlformats.org/officeDocument/2006/relationships/image" Target="../media/image7.png"  /><Relationship Id="rId5" Type="http://schemas.openxmlformats.org/officeDocument/2006/relationships/image" Target="../media/image8.jpeg"  /><Relationship Id="rId6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10" Type="http://schemas.openxmlformats.org/officeDocument/2006/relationships/image" Target="../media/image10.png"  /><Relationship Id="rId11" Type="http://schemas.openxmlformats.org/officeDocument/2006/relationships/image" Target="../media/image10.png"  /><Relationship Id="rId12" Type="http://schemas.openxmlformats.org/officeDocument/2006/relationships/image" Target="../media/image10.png"  /><Relationship Id="rId13" Type="http://schemas.openxmlformats.org/officeDocument/2006/relationships/image" Target="../media/image10.png"  /><Relationship Id="rId14" Type="http://schemas.openxmlformats.org/officeDocument/2006/relationships/image" Target="../media/image10.png"  /><Relationship Id="rId15" Type="http://schemas.openxmlformats.org/officeDocument/2006/relationships/image" Target="../media/image10.png"  /><Relationship Id="rId16" Type="http://schemas.openxmlformats.org/officeDocument/2006/relationships/image" Target="../media/image15.png"  /><Relationship Id="rId17" Type="http://schemas.openxmlformats.org/officeDocument/2006/relationships/image" Target="../media/image10.png"  /><Relationship Id="rId18" Type="http://schemas.openxmlformats.org/officeDocument/2006/relationships/image" Target="../media/image10.png"  /><Relationship Id="rId19" Type="http://schemas.openxmlformats.org/officeDocument/2006/relationships/image" Target="../media/image10.png"  /><Relationship Id="rId2" Type="http://schemas.openxmlformats.org/officeDocument/2006/relationships/slideLayout" Target="../slideLayouts/slideLayout1.xml"  /><Relationship Id="rId20" Type="http://schemas.openxmlformats.org/officeDocument/2006/relationships/image" Target="../media/image10.png"  /><Relationship Id="rId21" Type="http://schemas.openxmlformats.org/officeDocument/2006/relationships/image" Target="../media/image10.png"  /><Relationship Id="rId22" Type="http://schemas.openxmlformats.org/officeDocument/2006/relationships/image" Target="../media/image10.png"  /><Relationship Id="rId23" Type="http://schemas.openxmlformats.org/officeDocument/2006/relationships/image" Target="../media/image10.png"  /><Relationship Id="rId24" Type="http://schemas.openxmlformats.org/officeDocument/2006/relationships/image" Target="../media/image10.png"  /><Relationship Id="rId25" Type="http://schemas.openxmlformats.org/officeDocument/2006/relationships/image" Target="../media/image10.png"  /><Relationship Id="rId26" Type="http://schemas.openxmlformats.org/officeDocument/2006/relationships/image" Target="../media/image14.png"  /><Relationship Id="rId27" Type="http://schemas.openxmlformats.org/officeDocument/2006/relationships/image" Target="../media/image14.png"  /><Relationship Id="rId28" Type="http://schemas.openxmlformats.org/officeDocument/2006/relationships/image" Target="../media/image14.png"  /><Relationship Id="rId29" Type="http://schemas.openxmlformats.org/officeDocument/2006/relationships/image" Target="../media/image14.png"  /><Relationship Id="rId3" Type="http://schemas.openxmlformats.org/officeDocument/2006/relationships/image" Target="../media/image10.png"  /><Relationship Id="rId30" Type="http://schemas.openxmlformats.org/officeDocument/2006/relationships/image" Target="../media/image14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Relationship Id="rId8" Type="http://schemas.openxmlformats.org/officeDocument/2006/relationships/image" Target="../media/image10.png"  /><Relationship Id="rId9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10" Type="http://schemas.openxmlformats.org/officeDocument/2006/relationships/image" Target="../media/image22.png"  /><Relationship Id="rId11" Type="http://schemas.openxmlformats.org/officeDocument/2006/relationships/image" Target="../media/image23.jpeg"  /><Relationship Id="rId12" Type="http://schemas.openxmlformats.org/officeDocument/2006/relationships/image" Target="../media/image16.png"  /><Relationship Id="rId13" Type="http://schemas.openxmlformats.org/officeDocument/2006/relationships/image" Target="../media/image19.png"  /><Relationship Id="rId14" Type="http://schemas.openxmlformats.org/officeDocument/2006/relationships/image" Target="../media/image20.png"  /><Relationship Id="rId15" Type="http://schemas.openxmlformats.org/officeDocument/2006/relationships/image" Target="../media/image21.png"  /><Relationship Id="rId16" Type="http://schemas.openxmlformats.org/officeDocument/2006/relationships/image" Target="../media/image22.png"  /><Relationship Id="rId17" Type="http://schemas.openxmlformats.org/officeDocument/2006/relationships/image" Target="../media/image24.png"  /><Relationship Id="rId18" Type="http://schemas.openxmlformats.org/officeDocument/2006/relationships/image" Target="../media/image25.png"  /><Relationship Id="rId19" Type="http://schemas.openxmlformats.org/officeDocument/2006/relationships/image" Target="../media/image26.png"  /><Relationship Id="rId2" Type="http://schemas.openxmlformats.org/officeDocument/2006/relationships/slideLayout" Target="../slideLayouts/slideLayout1.xml"  /><Relationship Id="rId20" Type="http://schemas.openxmlformats.org/officeDocument/2006/relationships/image" Target="../media/image27.png"  /><Relationship Id="rId21" Type="http://schemas.openxmlformats.org/officeDocument/2006/relationships/image" Target="../media/image17.jpeg"  /><Relationship Id="rId22" Type="http://schemas.openxmlformats.org/officeDocument/2006/relationships/image" Target="../media/image18.png"  /><Relationship Id="rId23" Type="http://schemas.openxmlformats.org/officeDocument/2006/relationships/image" Target="../media/image26.png"  /><Relationship Id="rId24" Type="http://schemas.openxmlformats.org/officeDocument/2006/relationships/image" Target="../media/image27.png"  /><Relationship Id="rId25" Type="http://schemas.openxmlformats.org/officeDocument/2006/relationships/image" Target="../media/image17.jpeg"  /><Relationship Id="rId26" Type="http://schemas.openxmlformats.org/officeDocument/2006/relationships/image" Target="../media/image18.png"  /><Relationship Id="rId27" Type="http://schemas.openxmlformats.org/officeDocument/2006/relationships/image" Target="../media/image26.png"  /><Relationship Id="rId28" Type="http://schemas.openxmlformats.org/officeDocument/2006/relationships/image" Target="../media/image27.png"  /><Relationship Id="rId29" Type="http://schemas.openxmlformats.org/officeDocument/2006/relationships/image" Target="../media/image22.png"  /><Relationship Id="rId3" Type="http://schemas.openxmlformats.org/officeDocument/2006/relationships/image" Target="../media/image2.png"  /><Relationship Id="rId30" Type="http://schemas.openxmlformats.org/officeDocument/2006/relationships/image" Target="../media/image28.png"  /><Relationship Id="rId31" Type="http://schemas.openxmlformats.org/officeDocument/2006/relationships/image" Target="../media/image17.jpeg"  /><Relationship Id="rId32" Type="http://schemas.openxmlformats.org/officeDocument/2006/relationships/image" Target="../media/image18.png"  /><Relationship Id="rId33" Type="http://schemas.openxmlformats.org/officeDocument/2006/relationships/image" Target="../media/image26.png"  /><Relationship Id="rId34" Type="http://schemas.openxmlformats.org/officeDocument/2006/relationships/image" Target="../media/image27.png"  /><Relationship Id="rId35" Type="http://schemas.openxmlformats.org/officeDocument/2006/relationships/image" Target="../media/image28.png"  /><Relationship Id="rId36" Type="http://schemas.openxmlformats.org/officeDocument/2006/relationships/image" Target="../media/image28.png"  /><Relationship Id="rId37" Type="http://schemas.openxmlformats.org/officeDocument/2006/relationships/image" Target="../media/image28.png"  /><Relationship Id="rId38" Type="http://schemas.openxmlformats.org/officeDocument/2006/relationships/image" Target="../media/image28.png"  /><Relationship Id="rId4" Type="http://schemas.openxmlformats.org/officeDocument/2006/relationships/image" Target="../media/image16.png"  /><Relationship Id="rId5" Type="http://schemas.openxmlformats.org/officeDocument/2006/relationships/image" Target="../media/image17.jpe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xy" rotWithShape="1">
          <a:gsLst>
            <a:gs pos="0">
              <a:srgbClr val="c1acd6">
                <a:alpha val="100000"/>
              </a:srgbClr>
            </a:gs>
            <a:gs pos="100000">
              <a:schemeClr val="bg1">
                <a:alpha val="10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rcRect b="32300"/>
          <a:stretch>
            <a:fillRect/>
          </a:stretch>
        </p:blipFill>
        <p:spPr>
          <a:xfrm>
            <a:off x="2667001" y="0"/>
            <a:ext cx="6857998" cy="4642882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rcRect t="67700"/>
          <a:stretch>
            <a:fillRect/>
          </a:stretch>
        </p:blipFill>
        <p:spPr>
          <a:xfrm>
            <a:off x="2667001" y="4642882"/>
            <a:ext cx="6857998" cy="22151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"/>
          <p:cNvSpPr/>
          <p:nvPr/>
        </p:nvSpPr>
        <p:spPr>
          <a:xfrm>
            <a:off x="2196041" y="4507442"/>
            <a:ext cx="6513747" cy="152400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2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"/>
          <p:cNvSpPr txBox="1"/>
          <p:nvPr/>
        </p:nvSpPr>
        <p:spPr>
          <a:xfrm>
            <a:off x="220265" y="202406"/>
            <a:ext cx="2250281" cy="3671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사용 기술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431268" y="1395941"/>
            <a:ext cx="2039277" cy="39285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 b="1"/>
              <a:t>Infra</a:t>
            </a:r>
            <a:endParaRPr lang="en-US" altLang="ko-KR" sz="2000" b="1"/>
          </a:p>
        </p:txBody>
      </p:sp>
      <p:sp>
        <p:nvSpPr>
          <p:cNvPr id="49" name=""/>
          <p:cNvSpPr txBox="1"/>
          <p:nvPr/>
        </p:nvSpPr>
        <p:spPr>
          <a:xfrm>
            <a:off x="2849773" y="1395941"/>
            <a:ext cx="2039277" cy="3928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Server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49773" y="2191455"/>
            <a:ext cx="2623455" cy="741750"/>
          </a:xfrm>
          <a:prstGeom prst="rect">
            <a:avLst/>
          </a:prstGeom>
        </p:spPr>
      </p:pic>
      <p:pic>
        <p:nvPicPr>
          <p:cNvPr id="5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49773" y="2763378"/>
            <a:ext cx="2286000" cy="2438400"/>
          </a:xfrm>
          <a:prstGeom prst="rect">
            <a:avLst/>
          </a:prstGeom>
        </p:spPr>
      </p:pic>
      <p:sp>
        <p:nvSpPr>
          <p:cNvPr id="52" name=""/>
          <p:cNvSpPr txBox="1"/>
          <p:nvPr/>
        </p:nvSpPr>
        <p:spPr>
          <a:xfrm>
            <a:off x="6096000" y="1395941"/>
            <a:ext cx="2039277" cy="3928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Back-end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8836787" y="1395941"/>
            <a:ext cx="2039277" cy="3928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Front-end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5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0265" y="1963278"/>
            <a:ext cx="1638300" cy="1673381"/>
          </a:xfrm>
          <a:prstGeom prst="rect">
            <a:avLst/>
          </a:prstGeom>
        </p:spPr>
      </p:pic>
      <p:pic>
        <p:nvPicPr>
          <p:cNvPr id="5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96000" y="2072877"/>
            <a:ext cx="2391238" cy="860329"/>
          </a:xfrm>
          <a:prstGeom prst="rect">
            <a:avLst/>
          </a:prstGeom>
        </p:spPr>
      </p:pic>
      <p:pic>
        <p:nvPicPr>
          <p:cNvPr id="5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6000" y="4648499"/>
            <a:ext cx="2437697" cy="1106558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836787" y="2072877"/>
            <a:ext cx="2779182" cy="919156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709788" y="3207905"/>
            <a:ext cx="3355213" cy="1074716"/>
          </a:xfrm>
          <a:prstGeom prst="rect">
            <a:avLst/>
          </a:prstGeom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917248" y="4592178"/>
            <a:ext cx="2555981" cy="1277990"/>
          </a:xfrm>
          <a:prstGeom prst="rect">
            <a:avLst/>
          </a:prstGeom>
        </p:spPr>
      </p:pic>
      <p:sp>
        <p:nvSpPr>
          <p:cNvPr id="67" name=""/>
          <p:cNvSpPr txBox="1"/>
          <p:nvPr/>
        </p:nvSpPr>
        <p:spPr>
          <a:xfrm>
            <a:off x="2230808" y="4507442"/>
            <a:ext cx="3277208" cy="39602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 b="1"/>
              <a:t>DB</a:t>
            </a:r>
            <a:endParaRPr lang="en-US" altLang="ko-KR" sz="2000" b="1"/>
          </a:p>
        </p:txBody>
      </p:sp>
      <p:cxnSp>
        <p:nvCxnSpPr>
          <p:cNvPr id="69" name=""/>
          <p:cNvCxnSpPr/>
          <p:nvPr/>
        </p:nvCxnSpPr>
        <p:spPr>
          <a:xfrm rot="16200000" flipH="1">
            <a:off x="3309194" y="3975947"/>
            <a:ext cx="4767160" cy="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71" name=""/>
          <p:cNvCxnSpPr/>
          <p:nvPr/>
        </p:nvCxnSpPr>
        <p:spPr>
          <a:xfrm rot="16200000" flipH="1">
            <a:off x="-187539" y="3975947"/>
            <a:ext cx="4767160" cy="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  <p:cxnSp>
        <p:nvCxnSpPr>
          <p:cNvPr id="72" name=""/>
          <p:cNvCxnSpPr/>
          <p:nvPr/>
        </p:nvCxnSpPr>
        <p:spPr>
          <a:xfrm rot="16200000" flipH="1">
            <a:off x="6326207" y="3975947"/>
            <a:ext cx="4767160" cy="0"/>
          </a:xfrm>
          <a:prstGeom prst="line">
            <a:avLst/>
          </a:prstGeom>
          <a:noFill/>
          <a:ln w="19050" cap="flat" cmpd="sng" algn="ctr">
            <a:solidFill>
              <a:srgbClr val="000000">
                <a:alpha val="100000"/>
              </a:srgbClr>
            </a:solidFill>
            <a:prstDash val="soli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서비스</a:t>
            </a:r>
            <a:r>
              <a:rPr lang="en-US" altLang="ko-KR" sz="2900">
                <a:latin typeface="한컴 바겐세일 M"/>
                <a:ea typeface="한컴 바겐세일 M"/>
              </a:rPr>
              <a:t> </a:t>
            </a:r>
            <a:r>
              <a:rPr lang="ko-KR" altLang="en-US" sz="2900">
                <a:latin typeface="한컴 바겐세일 M"/>
                <a:ea typeface="한컴 바겐세일 M"/>
              </a:rPr>
              <a:t>계층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sp>
        <p:nvSpPr>
          <p:cNvPr id="111" name=""/>
          <p:cNvSpPr txBox="1"/>
          <p:nvPr/>
        </p:nvSpPr>
        <p:spPr>
          <a:xfrm>
            <a:off x="6053137" y="1888010"/>
            <a:ext cx="3515414" cy="36348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pic>
        <p:nvPicPr>
          <p:cNvPr id="119" name=""/>
          <p:cNvPicPr>
            <a:picLocks noChangeAspect="1"/>
          </p:cNvPicPr>
          <p:nvPr/>
        </p:nvPicPr>
        <p:blipFill rotWithShape="1">
          <a:blip r:embed="rId4"/>
          <a:srcRect l="18750" t="36700" r="59430" b="50000"/>
          <a:stretch>
            <a:fillRect/>
          </a:stretch>
        </p:blipFill>
        <p:spPr>
          <a:xfrm>
            <a:off x="2715064" y="2539999"/>
            <a:ext cx="6761871" cy="22330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핵심 기능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48238" y="2772833"/>
            <a:ext cx="3821378" cy="222249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85310" y="2772834"/>
            <a:ext cx="3821378" cy="222249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1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00154" y="2772833"/>
            <a:ext cx="3821378" cy="222249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19" name=""/>
          <p:cNvSpPr txBox="1"/>
          <p:nvPr/>
        </p:nvSpPr>
        <p:spPr>
          <a:xfrm>
            <a:off x="200154" y="5280024"/>
            <a:ext cx="2818210" cy="3378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 b="1"/>
              <a:t>▲총기 검색 페이지</a:t>
            </a:r>
            <a:endParaRPr lang="ko-KR" altLang="en-US" sz="1600" b="1"/>
          </a:p>
        </p:txBody>
      </p:sp>
      <p:sp>
        <p:nvSpPr>
          <p:cNvPr id="120" name=""/>
          <p:cNvSpPr txBox="1"/>
          <p:nvPr/>
        </p:nvSpPr>
        <p:spPr>
          <a:xfrm>
            <a:off x="4185310" y="5280024"/>
            <a:ext cx="2818210" cy="33782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▲총기 업데이트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21" name=""/>
          <p:cNvSpPr txBox="1"/>
          <p:nvPr/>
        </p:nvSpPr>
        <p:spPr>
          <a:xfrm>
            <a:off x="8148238" y="5280024"/>
            <a:ext cx="2818210" cy="33782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▲총기 목록 조회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핵심 기능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pic>
        <p:nvPicPr>
          <p:cNvPr id="11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48238" y="2772834"/>
            <a:ext cx="3821378" cy="222249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1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185310" y="2772834"/>
            <a:ext cx="3821378" cy="222249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15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00154" y="2772833"/>
            <a:ext cx="3821378" cy="222249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19" name=""/>
          <p:cNvSpPr txBox="1"/>
          <p:nvPr/>
        </p:nvSpPr>
        <p:spPr>
          <a:xfrm>
            <a:off x="200154" y="5280024"/>
            <a:ext cx="2818210" cy="33782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▲부식 작전 페이지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20" name=""/>
          <p:cNvSpPr txBox="1"/>
          <p:nvPr/>
        </p:nvSpPr>
        <p:spPr>
          <a:xfrm>
            <a:off x="4185310" y="5280024"/>
            <a:ext cx="2818210" cy="33782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▲부식 작전 내역 검색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21" name=""/>
          <p:cNvSpPr txBox="1"/>
          <p:nvPr/>
        </p:nvSpPr>
        <p:spPr>
          <a:xfrm>
            <a:off x="8148238" y="5280024"/>
            <a:ext cx="2818210" cy="33782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▲부식 작전 목록 조회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데이터 플로우 차트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sp>
        <p:nvSpPr>
          <p:cNvPr id="105" name=""/>
          <p:cNvSpPr/>
          <p:nvPr/>
        </p:nvSpPr>
        <p:spPr>
          <a:xfrm>
            <a:off x="5975985" y="3245167"/>
            <a:ext cx="240029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pic>
        <p:nvPicPr>
          <p:cNvPr id="10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49773" y="1198578"/>
            <a:ext cx="6063981" cy="482850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"/>
          <p:cNvSpPr txBox="1"/>
          <p:nvPr/>
        </p:nvSpPr>
        <p:spPr>
          <a:xfrm>
            <a:off x="220265" y="202406"/>
            <a:ext cx="2250281" cy="3671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하이퍼레저 패브릭 작동 방식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sp>
        <p:nvSpPr>
          <p:cNvPr id="105" name=""/>
          <p:cNvSpPr/>
          <p:nvPr/>
        </p:nvSpPr>
        <p:spPr>
          <a:xfrm>
            <a:off x="5975985" y="3245167"/>
            <a:ext cx="240029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pic>
        <p:nvPicPr>
          <p:cNvPr id="107" name=""/>
          <p:cNvPicPr>
            <a:picLocks noChangeAspect="1"/>
          </p:cNvPicPr>
          <p:nvPr/>
        </p:nvPicPr>
        <p:blipFill rotWithShape="1">
          <a:blip r:embed="rId4"/>
          <a:srcRect l="9910" r="4790" b="5110"/>
          <a:stretch>
            <a:fillRect/>
          </a:stretch>
        </p:blipFill>
        <p:spPr>
          <a:xfrm>
            <a:off x="1867025" y="1777268"/>
            <a:ext cx="8457949" cy="4256326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08" name=""/>
          <p:cNvSpPr/>
          <p:nvPr/>
        </p:nvSpPr>
        <p:spPr>
          <a:xfrm>
            <a:off x="6128385" y="3397567"/>
            <a:ext cx="240029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xy" rotWithShape="1">
          <a:gsLst>
            <a:gs pos="0">
              <a:srgbClr val="c1acd6">
                <a:alpha val="100000"/>
              </a:srgbClr>
            </a:gs>
            <a:gs pos="100000">
              <a:schemeClr val="bg1">
                <a:alpha val="10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rcRect b="32300"/>
          <a:stretch>
            <a:fillRect/>
          </a:stretch>
        </p:blipFill>
        <p:spPr>
          <a:xfrm>
            <a:off x="2667001" y="0"/>
            <a:ext cx="6857998" cy="4642882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2260223" y="4945832"/>
            <a:ext cx="7671553" cy="85298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5000" b="1">
                <a:solidFill>
                  <a:srgbClr val="646ecb"/>
                </a:solidFill>
              </a:rPr>
              <a:t>개발과정</a:t>
            </a:r>
            <a:endParaRPr lang="ko-KR" altLang="en-US" sz="5000" b="1">
              <a:solidFill>
                <a:srgbClr val="646e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2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"/>
          <p:cNvSpPr txBox="1"/>
          <p:nvPr/>
        </p:nvSpPr>
        <p:spPr>
          <a:xfrm>
            <a:off x="220265" y="202406"/>
            <a:ext cx="2250281" cy="3671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커뮤니티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990001"/>
            <a:ext cx="5229916" cy="2760733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40" name=""/>
          <p:cNvSpPr txBox="1"/>
          <p:nvPr/>
        </p:nvSpPr>
        <p:spPr>
          <a:xfrm>
            <a:off x="753665" y="5110408"/>
            <a:ext cx="4963138" cy="36456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▲의사소통을 위한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SLACK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활용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6229388" y="5110408"/>
            <a:ext cx="4963138" cy="36456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▲코드 공유를 위한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GitHub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활용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6832" y="1990001"/>
            <a:ext cx="5304866" cy="2760733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2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"/>
          <p:cNvSpPr txBox="1"/>
          <p:nvPr/>
        </p:nvSpPr>
        <p:spPr>
          <a:xfrm>
            <a:off x="220265" y="202406"/>
            <a:ext cx="2250281" cy="3671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디자인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943013" y="5043733"/>
            <a:ext cx="4963138" cy="36456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▲플랫폼 설계를 위한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Figma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활용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1538" y="2028229"/>
            <a:ext cx="5172074" cy="280154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00801" y="1989137"/>
            <a:ext cx="5316417" cy="2879726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45" name=""/>
          <p:cNvSpPr txBox="1"/>
          <p:nvPr/>
        </p:nvSpPr>
        <p:spPr>
          <a:xfrm>
            <a:off x="7000913" y="5043733"/>
            <a:ext cx="4963138" cy="36456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▲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Flaticon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을 활용해 무료 아이콘 사용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xy" rotWithShape="1">
          <a:gsLst>
            <a:gs pos="0">
              <a:srgbClr val="c1acd6">
                <a:alpha val="100000"/>
              </a:srgbClr>
            </a:gs>
            <a:gs pos="100000">
              <a:schemeClr val="bg1">
                <a:alpha val="10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rcRect b="32300"/>
          <a:stretch>
            <a:fillRect/>
          </a:stretch>
        </p:blipFill>
        <p:spPr>
          <a:xfrm>
            <a:off x="2667001" y="0"/>
            <a:ext cx="6857998" cy="4642882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2260223" y="4945832"/>
            <a:ext cx="7671553" cy="85298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5000" b="1">
                <a:solidFill>
                  <a:srgbClr val="646ecb"/>
                </a:solidFill>
              </a:rPr>
              <a:t>기대효과</a:t>
            </a:r>
            <a:endParaRPr lang="ko-KR" altLang="en-US" sz="5000" b="1">
              <a:solidFill>
                <a:srgbClr val="646e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900">
                <a:latin typeface="한컴 바겐세일 M"/>
                <a:ea typeface="한컴 바겐세일 M"/>
              </a:rPr>
              <a:t>Byzantium</a:t>
            </a:r>
            <a:endParaRPr lang="en-US" altLang="ko-KR" sz="2900">
              <a:latin typeface="한컴 바겐세일 M"/>
              <a:ea typeface="한컴 바겐세일 M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1872255" y="1943392"/>
            <a:ext cx="8414102" cy="37792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>
                <a:latin typeface="맑은 고딕"/>
              </a:rPr>
              <a:t>박한성 일병</a:t>
            </a:r>
            <a:r>
              <a:rPr lang="ko-KR" altLang="en-US" b="1"/>
              <a:t>	</a:t>
            </a:r>
            <a:r>
              <a:rPr lang="en-US" altLang="ko-KR" b="1"/>
              <a:t>	</a:t>
            </a:r>
            <a:r>
              <a:rPr lang="ko-KR" altLang="en-US">
                <a:latin typeface="맑은 고딕"/>
              </a:rPr>
              <a:t>블록체인 개발자</a:t>
            </a:r>
            <a:endParaRPr lang="en-US" altLang="ko-KR">
              <a:latin typeface="맑은 고딕"/>
            </a:endParaRPr>
          </a:p>
          <a:p>
            <a:pPr>
              <a:defRPr/>
            </a:pPr>
            <a:r>
              <a:rPr lang="en-US" altLang="ko-KR" sz="1300">
                <a:latin typeface="맑은 고딕"/>
              </a:rPr>
              <a:t>Github : </a:t>
            </a:r>
            <a:r>
              <a:rPr lang="ko-KR" altLang="en-US" sz="1300">
                <a:latin typeface="맑은 고딕"/>
              </a:rPr>
              <a:t>hspark15429</a:t>
            </a:r>
            <a:r>
              <a:rPr lang="ko-KR" altLang="en-US"/>
              <a:t>		</a:t>
            </a:r>
            <a:r>
              <a:rPr lang="en-US" altLang="ko-KR" sz="1300">
                <a:latin typeface="맑은 고딕"/>
              </a:rPr>
              <a:t>Hyperledger-fabric chain code</a:t>
            </a:r>
            <a:endParaRPr lang="en-US" altLang="ko-KR" sz="1300">
              <a:latin typeface="맑은 고딕"/>
            </a:endParaRPr>
          </a:p>
          <a:p>
            <a:pPr>
              <a:defRPr/>
            </a:pPr>
            <a:endParaRPr lang="ko-KR" altLang="en-US" b="1">
              <a:latin typeface="맑은 고딕"/>
            </a:endParaRPr>
          </a:p>
          <a:p>
            <a:pPr>
              <a:defRPr/>
            </a:pPr>
            <a:r>
              <a:rPr lang="ko-KR" altLang="en-US" b="1">
                <a:latin typeface="맑은 고딕"/>
              </a:rPr>
              <a:t>송문경</a:t>
            </a:r>
            <a:r>
              <a:rPr lang="en-US" altLang="ko-KR" b="1">
                <a:latin typeface="맑은 고딕"/>
              </a:rPr>
              <a:t> </a:t>
            </a:r>
            <a:r>
              <a:rPr lang="ko-KR" altLang="en-US" b="1">
                <a:latin typeface="맑은 고딕"/>
              </a:rPr>
              <a:t>상병</a:t>
            </a:r>
            <a:r>
              <a:rPr lang="ko-KR" altLang="en-US" b="1"/>
              <a:t>	</a:t>
            </a:r>
            <a:r>
              <a:rPr lang="en-US" altLang="ko-KR" b="1"/>
              <a:t>	</a:t>
            </a:r>
            <a:r>
              <a:rPr lang="en-US" altLang="ko-KR">
                <a:latin typeface="맑은 고딕"/>
              </a:rPr>
              <a:t>Front-end </a:t>
            </a:r>
            <a:r>
              <a:rPr lang="ko-KR" altLang="en-US">
                <a:latin typeface="맑은 고딕"/>
              </a:rPr>
              <a:t>개발자</a:t>
            </a:r>
            <a:endParaRPr lang="ko-KR" altLang="en-US">
              <a:latin typeface="맑은 고딕"/>
            </a:endParaRPr>
          </a:p>
          <a:p>
            <a:pPr>
              <a:defRPr/>
            </a:pPr>
            <a:r>
              <a:rPr lang="en-US" altLang="ko-KR" sz="1300">
                <a:latin typeface="맑은 고딕"/>
              </a:rPr>
              <a:t>Github : moonsong98		React, Typescript</a:t>
            </a:r>
            <a:endParaRPr lang="en-US" altLang="ko-KR" sz="1300">
              <a:latin typeface="맑은 고딕"/>
            </a:endParaRPr>
          </a:p>
          <a:p>
            <a:pPr>
              <a:defRPr/>
            </a:pPr>
            <a:endParaRPr lang="ko-KR" altLang="en-US" b="1">
              <a:latin typeface="맑은 고딕"/>
            </a:endParaRPr>
          </a:p>
          <a:p>
            <a:pPr>
              <a:defRPr/>
            </a:pPr>
            <a:r>
              <a:rPr lang="ko-KR" altLang="en-US" b="1">
                <a:latin typeface="맑은 고딕"/>
              </a:rPr>
              <a:t>오동재 상병 </a:t>
            </a:r>
            <a:r>
              <a:rPr lang="en-US" altLang="ko-KR" b="1">
                <a:latin typeface="맑은 고딕"/>
              </a:rPr>
              <a:t>(</a:t>
            </a:r>
            <a:r>
              <a:rPr lang="ko-KR" altLang="en-US" b="1">
                <a:latin typeface="맑은 고딕"/>
              </a:rPr>
              <a:t>팀장</a:t>
            </a:r>
            <a:r>
              <a:rPr lang="en-US" altLang="ko-KR" b="1">
                <a:latin typeface="맑은 고딕"/>
              </a:rPr>
              <a:t>)</a:t>
            </a:r>
            <a:r>
              <a:rPr lang="ko-KR" altLang="en-US" b="1"/>
              <a:t>	</a:t>
            </a:r>
            <a:r>
              <a:rPr lang="ko-KR" altLang="en-US">
                <a:latin typeface="맑은 고딕"/>
              </a:rPr>
              <a:t>블록체인 개발자</a:t>
            </a:r>
            <a:endParaRPr lang="ko-KR" altLang="en-US">
              <a:latin typeface="맑은 고딕"/>
            </a:endParaRPr>
          </a:p>
          <a:p>
            <a:pPr>
              <a:defRPr/>
            </a:pPr>
            <a:r>
              <a:rPr lang="en-US" altLang="ko-KR" sz="1300">
                <a:latin typeface="맑은 고딕"/>
              </a:rPr>
              <a:t>Github : donggni0712</a:t>
            </a:r>
            <a:r>
              <a:rPr lang="ko-KR" altLang="en-US"/>
              <a:t>		</a:t>
            </a:r>
            <a:r>
              <a:rPr lang="en-US" altLang="ko-KR" sz="1300">
                <a:latin typeface="맑은 고딕"/>
              </a:rPr>
              <a:t>Hyperledger-fabric SDK</a:t>
            </a:r>
            <a:endParaRPr lang="en-US" altLang="ko-KR" sz="1300">
              <a:latin typeface="맑은 고딕"/>
            </a:endParaRPr>
          </a:p>
          <a:p>
            <a:pPr>
              <a:defRPr/>
            </a:pPr>
            <a:endParaRPr lang="ko-KR" altLang="en-US" b="1">
              <a:latin typeface="맑은 고딕"/>
            </a:endParaRPr>
          </a:p>
          <a:p>
            <a:pPr>
              <a:defRPr/>
            </a:pPr>
            <a:r>
              <a:rPr lang="ko-KR" altLang="en-US" b="1">
                <a:latin typeface="맑은 고딕"/>
              </a:rPr>
              <a:t>정현구 병장</a:t>
            </a:r>
            <a:r>
              <a:rPr lang="ko-KR" altLang="en-US" b="1"/>
              <a:t>	</a:t>
            </a:r>
            <a:r>
              <a:rPr lang="en-US" altLang="ko-KR" b="1"/>
              <a:t>	</a:t>
            </a:r>
            <a:r>
              <a:rPr lang="ko-KR" altLang="en-US">
                <a:latin typeface="맑은 고딕"/>
              </a:rPr>
              <a:t>블록체인 개발자</a:t>
            </a:r>
            <a:endParaRPr lang="en-US" altLang="ko-KR">
              <a:latin typeface="맑은 고딕"/>
            </a:endParaRPr>
          </a:p>
          <a:p>
            <a:pPr>
              <a:defRPr/>
            </a:pPr>
            <a:r>
              <a:rPr lang="en-US" altLang="ko-KR" sz="1300">
                <a:latin typeface="맑은 고딕"/>
              </a:rPr>
              <a:t>Github : </a:t>
            </a:r>
            <a:r>
              <a:rPr lang="ko-KR" altLang="en-US" sz="1300">
                <a:latin typeface="맑은 고딕"/>
              </a:rPr>
              <a:t>kojjok97</a:t>
            </a:r>
            <a:r>
              <a:rPr lang="ko-KR" altLang="en-US" b="1"/>
              <a:t>		</a:t>
            </a:r>
            <a:r>
              <a:rPr lang="en-US" altLang="ko-KR" sz="1300">
                <a:latin typeface="맑은 고딕"/>
              </a:rPr>
              <a:t>Hyperledger-fabric SDK</a:t>
            </a:r>
            <a:endParaRPr lang="en-US" altLang="ko-KR" sz="1300">
              <a:latin typeface="맑은 고딕"/>
            </a:endParaRPr>
          </a:p>
          <a:p>
            <a:pPr>
              <a:defRPr/>
            </a:pPr>
            <a:r>
              <a:rPr lang="en-US" altLang="ko-KR" b="1">
                <a:latin typeface="맑은 고딕"/>
              </a:rPr>
              <a:t> </a:t>
            </a:r>
            <a:r>
              <a:rPr lang="ko-KR" altLang="en-US" b="1"/>
              <a:t>		</a:t>
            </a:r>
            <a:endParaRPr lang="ko-KR" altLang="en-US" b="1"/>
          </a:p>
          <a:p>
            <a:pPr>
              <a:defRPr/>
            </a:pPr>
            <a:r>
              <a:rPr lang="ko-KR" altLang="en-US" b="1">
                <a:latin typeface="맑은 고딕"/>
              </a:rPr>
              <a:t>홍범순 상병</a:t>
            </a:r>
            <a:r>
              <a:rPr lang="ko-KR" altLang="en-US" b="1"/>
              <a:t>	</a:t>
            </a:r>
            <a:r>
              <a:rPr lang="en-US" altLang="ko-KR" b="1"/>
              <a:t>	</a:t>
            </a:r>
            <a:r>
              <a:rPr lang="en-US" altLang="ko-KR">
                <a:latin typeface="맑은 고딕"/>
              </a:rPr>
              <a:t>Back-end</a:t>
            </a:r>
            <a:r>
              <a:rPr lang="ko-KR" altLang="en-US">
                <a:latin typeface="맑은 고딕"/>
              </a:rPr>
              <a:t> 개발자</a:t>
            </a:r>
            <a:endParaRPr lang="ko-KR" altLang="en-US">
              <a:latin typeface="맑은 고딕"/>
            </a:endParaRPr>
          </a:p>
          <a:p>
            <a:pPr>
              <a:defRPr/>
            </a:pPr>
            <a:r>
              <a:rPr lang="en-US" altLang="ko-KR" sz="1300">
                <a:latin typeface="맑은 고딕"/>
              </a:rPr>
              <a:t>Github : beomsun0829</a:t>
            </a:r>
            <a:r>
              <a:rPr lang="ko-KR" altLang="en-US" sz="1300">
                <a:latin typeface="맑은 고딕"/>
              </a:rPr>
              <a:t>		</a:t>
            </a:r>
            <a:r>
              <a:rPr lang="en-US" altLang="ko-KR" sz="1300">
                <a:latin typeface="맑은 고딕"/>
              </a:rPr>
              <a:t>Django, SQLite</a:t>
            </a:r>
            <a:endParaRPr lang="en-US" altLang="ko-KR" sz="1300">
              <a:latin typeface="맑은 고딕"/>
            </a:endParaRPr>
          </a:p>
        </p:txBody>
      </p:sp>
      <p:cxnSp>
        <p:nvCxnSpPr>
          <p:cNvPr id="58" name=""/>
          <p:cNvCxnSpPr/>
          <p:nvPr/>
        </p:nvCxnSpPr>
        <p:spPr>
          <a:xfrm>
            <a:off x="1872257" y="2650994"/>
            <a:ext cx="8311660" cy="0"/>
          </a:xfrm>
          <a:prstGeom prst="line">
            <a:avLst/>
          </a:prstGeom>
          <a:ln w="38100">
            <a:solidFill>
              <a:srgbClr val="baadeb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"/>
          <p:cNvCxnSpPr/>
          <p:nvPr/>
        </p:nvCxnSpPr>
        <p:spPr>
          <a:xfrm>
            <a:off x="1872254" y="3429000"/>
            <a:ext cx="8311660" cy="0"/>
          </a:xfrm>
          <a:prstGeom prst="line">
            <a:avLst/>
          </a:prstGeom>
          <a:noFill/>
          <a:ln w="38100" cap="flat" cmpd="sng" algn="ctr">
            <a:solidFill>
              <a:srgbClr val="baadeb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60" name=""/>
          <p:cNvCxnSpPr/>
          <p:nvPr/>
        </p:nvCxnSpPr>
        <p:spPr>
          <a:xfrm>
            <a:off x="1872254" y="4239116"/>
            <a:ext cx="8311660" cy="0"/>
          </a:xfrm>
          <a:prstGeom prst="line">
            <a:avLst/>
          </a:prstGeom>
          <a:noFill/>
          <a:ln w="38100" cap="flat" cmpd="sng" algn="ctr">
            <a:solidFill>
              <a:srgbClr val="baadeb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61" name=""/>
          <p:cNvCxnSpPr/>
          <p:nvPr/>
        </p:nvCxnSpPr>
        <p:spPr>
          <a:xfrm>
            <a:off x="1872254" y="5063961"/>
            <a:ext cx="8311660" cy="0"/>
          </a:xfrm>
          <a:prstGeom prst="line">
            <a:avLst/>
          </a:prstGeom>
          <a:noFill/>
          <a:ln w="38100" cap="flat" cmpd="sng" algn="ctr">
            <a:solidFill>
              <a:srgbClr val="baadeb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"/>
          <p:cNvSpPr txBox="1"/>
          <p:nvPr/>
        </p:nvSpPr>
        <p:spPr>
          <a:xfrm>
            <a:off x="220265" y="202406"/>
            <a:ext cx="2250281" cy="3671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기대 효과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sp>
        <p:nvSpPr>
          <p:cNvPr id="38" name=""/>
          <p:cNvSpPr txBox="1"/>
          <p:nvPr/>
        </p:nvSpPr>
        <p:spPr>
          <a:xfrm rot="20995676">
            <a:off x="372663" y="1575857"/>
            <a:ext cx="3395002" cy="39391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 b="1">
                <a:solidFill>
                  <a:srgbClr val="808080"/>
                </a:solidFill>
              </a:rPr>
              <a:t>아 배추 왜 이거밖에 없어</a:t>
            </a:r>
            <a:endParaRPr lang="ko-KR" altLang="en-US" sz="2000" b="1">
              <a:solidFill>
                <a:srgbClr val="808080"/>
              </a:solidFill>
            </a:endParaRPr>
          </a:p>
        </p:txBody>
      </p:sp>
      <p:sp>
        <p:nvSpPr>
          <p:cNvPr id="39" name=""/>
          <p:cNvSpPr txBox="1"/>
          <p:nvPr/>
        </p:nvSpPr>
        <p:spPr>
          <a:xfrm rot="601433">
            <a:off x="1964115" y="2306108"/>
            <a:ext cx="3623670" cy="39391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>
                <a:solidFill>
                  <a:srgbClr val="000000"/>
                </a:solidFill>
              </a:rPr>
              <a:t>상급부대에서 누락했나</a:t>
            </a:r>
            <a:r>
              <a:rPr lang="en-US" altLang="ko-KR" b="1">
                <a:solidFill>
                  <a:srgbClr val="000000"/>
                </a:solidFill>
              </a:rPr>
              <a:t>,</a:t>
            </a:r>
            <a:r>
              <a:rPr lang="ko-KR" altLang="en-US" b="1">
                <a:solidFill>
                  <a:srgbClr val="000000"/>
                </a:solidFill>
              </a:rPr>
              <a:t> 확인해봐</a:t>
            </a:r>
            <a:endParaRPr lang="ko-KR" altLang="en-US" b="1">
              <a:solidFill>
                <a:srgbClr val="000000"/>
              </a:solidFill>
            </a:endParaRPr>
          </a:p>
        </p:txBody>
      </p:sp>
      <p:sp>
        <p:nvSpPr>
          <p:cNvPr id="40" name=""/>
          <p:cNvSpPr txBox="1"/>
          <p:nvPr/>
        </p:nvSpPr>
        <p:spPr>
          <a:xfrm rot="341586">
            <a:off x="848439" y="4947434"/>
            <a:ext cx="3617252" cy="36680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b="1">
                <a:solidFill>
                  <a:srgbClr val="808080"/>
                </a:solidFill>
              </a:rPr>
              <a:t>...</a:t>
            </a:r>
            <a:r>
              <a:rPr lang="ko-KR" altLang="en-US" b="1">
                <a:solidFill>
                  <a:srgbClr val="808080"/>
                </a:solidFill>
              </a:rPr>
              <a:t>그냥 먹자 배추 없어도 안 죽어</a:t>
            </a:r>
            <a:endParaRPr lang="ko-KR" altLang="en-US" b="1">
              <a:solidFill>
                <a:srgbClr val="808080"/>
              </a:solidFill>
            </a:endParaRPr>
          </a:p>
        </p:txBody>
      </p:sp>
      <p:sp>
        <p:nvSpPr>
          <p:cNvPr id="41" name=""/>
          <p:cNvSpPr/>
          <p:nvPr/>
        </p:nvSpPr>
        <p:spPr>
          <a:xfrm>
            <a:off x="5640916" y="3589020"/>
            <a:ext cx="910167" cy="6351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2" name=""/>
          <p:cNvSpPr txBox="1"/>
          <p:nvPr/>
        </p:nvSpPr>
        <p:spPr>
          <a:xfrm rot="259614">
            <a:off x="8307919" y="1897657"/>
            <a:ext cx="3323168" cy="3673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>
                <a:solidFill>
                  <a:srgbClr val="808080"/>
                </a:solidFill>
              </a:rPr>
              <a:t>배추 왜 이거밖에 없어</a:t>
            </a:r>
            <a:endParaRPr lang="ko-KR" altLang="en-US" b="1">
              <a:solidFill>
                <a:srgbClr val="808080"/>
              </a:solidFill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466128" y="3273319"/>
            <a:ext cx="4008836" cy="123010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500" b="1">
                <a:solidFill>
                  <a:srgbClr val="808080"/>
                </a:solidFill>
              </a:rPr>
              <a:t>통신보안</a:t>
            </a:r>
            <a:r>
              <a:rPr lang="en-US" altLang="ko-KR" sz="1500" b="1">
                <a:solidFill>
                  <a:srgbClr val="808080"/>
                </a:solidFill>
              </a:rPr>
              <a:t>,</a:t>
            </a:r>
            <a:r>
              <a:rPr lang="ko-KR" altLang="en-US" sz="1500" b="1">
                <a:solidFill>
                  <a:srgbClr val="808080"/>
                </a:solidFill>
              </a:rPr>
              <a:t> </a:t>
            </a:r>
            <a:r>
              <a:rPr lang="en-US" altLang="ko-KR" sz="1500" b="1">
                <a:solidFill>
                  <a:srgbClr val="808080"/>
                </a:solidFill>
              </a:rPr>
              <a:t>...</a:t>
            </a:r>
            <a:r>
              <a:rPr lang="ko-KR" altLang="en-US" sz="1500" b="1">
                <a:solidFill>
                  <a:srgbClr val="808080"/>
                </a:solidFill>
              </a:rPr>
              <a:t> 배추 불출량 </a:t>
            </a:r>
            <a:r>
              <a:rPr lang="en-US" altLang="ko-KR" sz="1500" b="1">
                <a:solidFill>
                  <a:srgbClr val="808080"/>
                </a:solidFill>
              </a:rPr>
              <a:t>...</a:t>
            </a:r>
            <a:r>
              <a:rPr lang="ko-KR" altLang="en-US" sz="1500" b="1">
                <a:solidFill>
                  <a:srgbClr val="808080"/>
                </a:solidFill>
              </a:rPr>
              <a:t> 맞습니까</a:t>
            </a:r>
            <a:endParaRPr lang="ko-KR" altLang="en-US" sz="1500" b="1">
              <a:solidFill>
                <a:srgbClr val="808080"/>
              </a:solidFill>
            </a:endParaRPr>
          </a:p>
          <a:p>
            <a:pPr>
              <a:defRPr/>
            </a:pPr>
            <a:endParaRPr lang="en-US" altLang="ko-KR" sz="1500" b="1">
              <a:solidFill>
                <a:srgbClr val="808080"/>
              </a:solidFill>
            </a:endParaRPr>
          </a:p>
          <a:p>
            <a:pPr>
              <a:defRPr/>
            </a:pPr>
            <a:r>
              <a:rPr lang="en-US" altLang="ko-KR" sz="1500" b="1">
                <a:solidFill>
                  <a:srgbClr val="808080"/>
                </a:solidFill>
              </a:rPr>
              <a:t>...</a:t>
            </a:r>
            <a:endParaRPr lang="en-US" altLang="ko-KR" sz="1500" b="1">
              <a:solidFill>
                <a:srgbClr val="808080"/>
              </a:solidFill>
            </a:endParaRPr>
          </a:p>
          <a:p>
            <a:pPr>
              <a:defRPr/>
            </a:pPr>
            <a:endParaRPr lang="en-US" altLang="ko-KR" sz="1500" b="1">
              <a:solidFill>
                <a:srgbClr val="808080"/>
              </a:solidFill>
            </a:endParaRPr>
          </a:p>
          <a:p>
            <a:pPr>
              <a:defRPr/>
            </a:pPr>
            <a:r>
              <a:rPr lang="en-US" altLang="ko-KR" sz="1500" b="1">
                <a:solidFill>
                  <a:srgbClr val="808080"/>
                </a:solidFill>
              </a:rPr>
              <a:t>...</a:t>
            </a:r>
            <a:r>
              <a:rPr lang="ko-KR" altLang="en-US" sz="1500" b="1">
                <a:solidFill>
                  <a:srgbClr val="808080"/>
                </a:solidFill>
              </a:rPr>
              <a:t> 예 알겠습니다 충성</a:t>
            </a:r>
            <a:r>
              <a:rPr lang="en-US" altLang="ko-KR" sz="1500" b="1">
                <a:solidFill>
                  <a:srgbClr val="808080"/>
                </a:solidFill>
              </a:rPr>
              <a:t>.</a:t>
            </a:r>
            <a:endParaRPr lang="en-US" altLang="ko-KR" sz="1500" b="1">
              <a:solidFill>
                <a:srgbClr val="808080"/>
              </a:solidFill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4">
            <a:lum bright="40000"/>
          </a:blip>
          <a:stretch>
            <a:fillRect/>
          </a:stretch>
        </p:blipFill>
        <p:spPr>
          <a:xfrm>
            <a:off x="220265" y="3246810"/>
            <a:ext cx="342210" cy="342210"/>
          </a:xfrm>
          <a:prstGeom prst="rect">
            <a:avLst/>
          </a:prstGeom>
        </p:spPr>
      </p:pic>
      <p:sp>
        <p:nvSpPr>
          <p:cNvPr id="45" name=""/>
          <p:cNvSpPr txBox="1"/>
          <p:nvPr/>
        </p:nvSpPr>
        <p:spPr>
          <a:xfrm rot="21041174">
            <a:off x="7778749" y="2322009"/>
            <a:ext cx="2984500" cy="36213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700" b="1"/>
              <a:t>확인ㅎ</a:t>
            </a:r>
            <a:r>
              <a:rPr lang="en-US" altLang="ko-KR" sz="1700" b="1"/>
              <a:t>...</a:t>
            </a:r>
            <a:endParaRPr lang="en-US" altLang="ko-KR" sz="1700" b="1"/>
          </a:p>
        </p:txBody>
      </p:sp>
      <p:sp>
        <p:nvSpPr>
          <p:cNvPr id="46" name=""/>
          <p:cNvSpPr/>
          <p:nvPr/>
        </p:nvSpPr>
        <p:spPr>
          <a:xfrm rot="377087">
            <a:off x="8662784" y="2505866"/>
            <a:ext cx="2664090" cy="1074420"/>
          </a:xfrm>
          <a:prstGeom prst="wedgeRoundRectCallout">
            <a:avLst>
              <a:gd name="adj1" fmla="val 60575"/>
              <a:gd name="adj2" fmla="val 78883"/>
              <a:gd name="adj3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1500" b="1" mc:Ignorable="hp" hp:hslEmbossed="0">
                <a:solidFill>
                  <a:srgbClr val="808080"/>
                </a:solidFill>
                <a:effectLst/>
              </a:rPr>
              <a:t>**</a:t>
            </a:r>
            <a:r>
              <a:rPr xmlns:mc="http://schemas.openxmlformats.org/markup-compatibility/2006" xmlns:hp="http://schemas.haansoft.com/office/presentation/8.0" lang="ko-KR" altLang="en-US" sz="1500" b="1" mc:Ignorable="hp" hp:hslEmbossed="0">
                <a:solidFill>
                  <a:srgbClr val="808080"/>
                </a:solidFill>
                <a:effectLst/>
              </a:rPr>
              <a:t>부대 불출량이랑 </a:t>
            </a:r>
            <a:r>
              <a:rPr xmlns:mc="http://schemas.openxmlformats.org/markup-compatibility/2006" xmlns:hp="http://schemas.haansoft.com/office/presentation/8.0" lang="en-US" altLang="ko-KR" sz="1500" b="1" mc:Ignorable="hp" hp:hslEmbossed="0">
                <a:solidFill>
                  <a:srgbClr val="808080"/>
                </a:solidFill>
                <a:effectLst/>
              </a:rPr>
              <a:t>@@</a:t>
            </a:r>
            <a:r>
              <a:rPr xmlns:mc="http://schemas.openxmlformats.org/markup-compatibility/2006" xmlns:hp="http://schemas.haansoft.com/office/presentation/8.0" lang="ko-KR" altLang="en-US" sz="1500" b="1" mc:Ignorable="hp" hp:hslEmbossed="0">
                <a:solidFill>
                  <a:srgbClr val="808080"/>
                </a:solidFill>
                <a:effectLst/>
              </a:rPr>
              <a:t>부대 수령량이랑 불일치입니다</a:t>
            </a:r>
            <a:r>
              <a:rPr xmlns:mc="http://schemas.openxmlformats.org/markup-compatibility/2006" xmlns:hp="http://schemas.haansoft.com/office/presentation/8.0" lang="en-US" altLang="ko-KR" sz="1500" b="1" mc:Ignorable="hp" hp:hslEmbossed="0">
                <a:solidFill>
                  <a:srgbClr val="808080"/>
                </a:solidFill>
                <a:effectLst/>
              </a:rPr>
              <a:t>!!</a:t>
            </a:r>
            <a:endParaRPr xmlns:mc="http://schemas.openxmlformats.org/markup-compatibility/2006" xmlns:hp="http://schemas.haansoft.com/office/presentation/8.0" lang="en-US" altLang="ko-KR" sz="1500" b="1" mc:Ignorable="hp" hp:hslEmbossed="0">
              <a:solidFill>
                <a:srgbClr val="808080"/>
              </a:solidFill>
              <a:effectLst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2070165" y="5937250"/>
            <a:ext cx="2004419" cy="3949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 b="1">
                <a:solidFill>
                  <a:srgbClr val="ff0000"/>
                </a:solidFill>
              </a:rPr>
              <a:t>책임 추적 불가</a:t>
            </a:r>
            <a:endParaRPr lang="en-US" altLang="ko-KR" sz="2000" b="1">
              <a:solidFill>
                <a:srgbClr val="ff0000"/>
              </a:solidFill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8768462" y="5937250"/>
            <a:ext cx="2004419" cy="394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6000"/>
                </a:solidFill>
                <a:latin typeface="Calibri"/>
                <a:ea typeface="맑은 고딕"/>
                <a:cs typeface="맑은 고딕"/>
              </a:rPr>
              <a:t>책임 추적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6000"/>
                </a:solidFill>
                <a:latin typeface="Calibri"/>
                <a:ea typeface="맑은 고딕"/>
                <a:cs typeface="맑은 고딕"/>
              </a:rPr>
              <a:t>easy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6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"/>
          <p:cNvSpPr txBox="1"/>
          <p:nvPr/>
        </p:nvSpPr>
        <p:spPr>
          <a:xfrm>
            <a:off x="220265" y="202406"/>
            <a:ext cx="2250281" cy="3671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기대 효과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sp>
        <p:nvSpPr>
          <p:cNvPr id="38" name=""/>
          <p:cNvSpPr txBox="1"/>
          <p:nvPr/>
        </p:nvSpPr>
        <p:spPr>
          <a:xfrm rot="20995676">
            <a:off x="372663" y="1575857"/>
            <a:ext cx="3395002" cy="39391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200">
                <a:solidFill>
                  <a:srgbClr val="808080"/>
                </a:solidFill>
              </a:rPr>
              <a:t>아 </a:t>
            </a:r>
            <a:r>
              <a:rPr lang="en-US" altLang="ko-KR" sz="1200">
                <a:solidFill>
                  <a:srgbClr val="808080"/>
                </a:solidFill>
              </a:rPr>
              <a:t>PC</a:t>
            </a:r>
            <a:r>
              <a:rPr lang="ko-KR" altLang="en-US" sz="1200">
                <a:solidFill>
                  <a:srgbClr val="808080"/>
                </a:solidFill>
              </a:rPr>
              <a:t> 다운되서 파일 날라갔다</a:t>
            </a:r>
            <a:r>
              <a:rPr lang="en-US" altLang="ko-KR" sz="1200">
                <a:solidFill>
                  <a:srgbClr val="808080"/>
                </a:solidFill>
              </a:rPr>
              <a:t>...</a:t>
            </a:r>
            <a:endParaRPr lang="en-US" altLang="ko-KR" sz="1200">
              <a:solidFill>
                <a:srgbClr val="808080"/>
              </a:solidFill>
            </a:endParaRPr>
          </a:p>
        </p:txBody>
      </p:sp>
      <p:sp>
        <p:nvSpPr>
          <p:cNvPr id="39" name=""/>
          <p:cNvSpPr txBox="1"/>
          <p:nvPr/>
        </p:nvSpPr>
        <p:spPr>
          <a:xfrm rot="601433">
            <a:off x="1964115" y="2722728"/>
            <a:ext cx="3623669" cy="36146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백업 파일 있잖아</a:t>
            </a:r>
            <a:r>
              <a:rPr lang="en-US" altLang="ko-KR" sz="2000" b="1">
                <a:solidFill>
                  <a:srgbClr val="000000"/>
                </a:solidFill>
              </a:rPr>
              <a:t>,</a:t>
            </a:r>
            <a:r>
              <a:rPr lang="ko-KR" altLang="en-US" sz="2000" b="1">
                <a:solidFill>
                  <a:srgbClr val="000000"/>
                </a:solidFill>
              </a:rPr>
              <a:t> 확인해봐</a:t>
            </a:r>
            <a:endParaRPr lang="ko-KR" altLang="en-US" sz="2000" b="1">
              <a:solidFill>
                <a:srgbClr val="000000"/>
              </a:solidFill>
            </a:endParaRPr>
          </a:p>
        </p:txBody>
      </p:sp>
      <p:sp>
        <p:nvSpPr>
          <p:cNvPr id="41" name=""/>
          <p:cNvSpPr/>
          <p:nvPr/>
        </p:nvSpPr>
        <p:spPr>
          <a:xfrm>
            <a:off x="5640916" y="3589020"/>
            <a:ext cx="910167" cy="6351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8" name=""/>
          <p:cNvSpPr txBox="1"/>
          <p:nvPr/>
        </p:nvSpPr>
        <p:spPr>
          <a:xfrm>
            <a:off x="2070165" y="5937250"/>
            <a:ext cx="2237252" cy="3949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 b="1">
                <a:solidFill>
                  <a:srgbClr val="ff0000"/>
                </a:solidFill>
              </a:rPr>
              <a:t> 데이터 복구 불가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8614694" y="5937250"/>
            <a:ext cx="2873439" cy="394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6000"/>
                </a:solidFill>
                <a:latin typeface="Calibri"/>
                <a:ea typeface="맑은 고딕"/>
                <a:cs typeface="맑은 고딕"/>
              </a:rPr>
              <a:t>데이터 삭제 걱정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6000"/>
                </a:solidFill>
                <a:latin typeface="Calibri"/>
                <a:ea typeface="맑은 고딕"/>
                <a:cs typeface="맑은 고딕"/>
              </a:rPr>
              <a:t>X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6000"/>
                </a:solidFill>
                <a:latin typeface="Calibri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6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1" name=""/>
          <p:cNvSpPr txBox="1"/>
          <p:nvPr/>
        </p:nvSpPr>
        <p:spPr>
          <a:xfrm rot="20995676">
            <a:off x="225072" y="3539935"/>
            <a:ext cx="4557706" cy="3658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백업 파일도 같이 날라간 것 같습니다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....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2" name=""/>
          <p:cNvSpPr txBox="1"/>
          <p:nvPr/>
        </p:nvSpPr>
        <p:spPr>
          <a:xfrm rot="20995676">
            <a:off x="259584" y="1848729"/>
            <a:ext cx="3813792" cy="59729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...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홍길동 하사님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...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 총기수불대장 파일 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삭제된 것 같습니다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...</a:t>
            </a:r>
            <a:endPara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3" name=""/>
          <p:cNvSpPr txBox="1"/>
          <p:nvPr/>
        </p:nvSpPr>
        <p:spPr>
          <a:xfrm rot="250734">
            <a:off x="1669866" y="4301541"/>
            <a:ext cx="3556001" cy="64002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>
                <a:solidFill>
                  <a:schemeClr val="dk1"/>
                </a:solidFill>
              </a:rPr>
              <a:t>내용 기억나지</a:t>
            </a:r>
            <a:r>
              <a:rPr lang="en-US" altLang="ko-KR" b="1">
                <a:solidFill>
                  <a:schemeClr val="dk1"/>
                </a:solidFill>
              </a:rPr>
              <a:t>?</a:t>
            </a:r>
            <a:r>
              <a:rPr lang="ko-KR" altLang="en-US" b="1">
                <a:solidFill>
                  <a:schemeClr val="dk1"/>
                </a:solidFill>
              </a:rPr>
              <a:t> 애들 불러서 기억나는 대로 다시 적어야지</a:t>
            </a:r>
            <a:endParaRPr lang="ko-KR" altLang="en-US" b="1">
              <a:solidFill>
                <a:schemeClr val="dk1"/>
              </a:solidFill>
            </a:endParaRPr>
          </a:p>
        </p:txBody>
      </p:sp>
      <p:sp>
        <p:nvSpPr>
          <p:cNvPr id="54" name=""/>
          <p:cNvSpPr txBox="1"/>
          <p:nvPr/>
        </p:nvSpPr>
        <p:spPr>
          <a:xfrm rot="69179">
            <a:off x="8231920" y="1846797"/>
            <a:ext cx="3395002" cy="26644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pc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 다운됐네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20485406">
            <a:off x="9788245" y="2445394"/>
            <a:ext cx="290772" cy="290772"/>
          </a:xfrm>
          <a:prstGeom prst="rect">
            <a:avLst/>
          </a:prstGeom>
        </p:spPr>
      </p:pic>
      <p:sp>
        <p:nvSpPr>
          <p:cNvPr id="57" name=""/>
          <p:cNvSpPr txBox="1"/>
          <p:nvPr/>
        </p:nvSpPr>
        <p:spPr>
          <a:xfrm rot="21152634">
            <a:off x="8218382" y="2435391"/>
            <a:ext cx="3395002" cy="33447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다시 전원 키고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...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8" name=""/>
          <p:cNvSpPr txBox="1"/>
          <p:nvPr/>
        </p:nvSpPr>
        <p:spPr>
          <a:xfrm rot="21457090">
            <a:off x="8236132" y="3260607"/>
            <a:ext cx="3395002" cy="33793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Calibri"/>
                <a:ea typeface="맑은 고딕"/>
                <a:cs typeface="맑은 고딕"/>
              </a:rPr>
              <a:t>Blo-my...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80808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21281802">
            <a:off x="9472050" y="3311566"/>
            <a:ext cx="554907" cy="554907"/>
          </a:xfrm>
          <a:prstGeom prst="rect">
            <a:avLst/>
          </a:prstGeom>
        </p:spPr>
      </p:pic>
      <p:pic>
        <p:nvPicPr>
          <p:cNvPr id="6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 rot="20849786">
            <a:off x="9977191" y="3456098"/>
            <a:ext cx="281135" cy="281135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7"/>
          <a:srcRect l="23370" t="8310" r="38310" b="3160"/>
          <a:stretch>
            <a:fillRect/>
          </a:stretch>
        </p:blipFill>
        <p:spPr>
          <a:xfrm rot="900000">
            <a:off x="8696989" y="3883905"/>
            <a:ext cx="1501211" cy="1951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"/>
          <p:cNvSpPr txBox="1"/>
          <p:nvPr/>
        </p:nvSpPr>
        <p:spPr>
          <a:xfrm>
            <a:off x="220265" y="202406"/>
            <a:ext cx="2250281" cy="3671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기대 효과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pic>
        <p:nvPicPr>
          <p:cNvPr id="6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374714" y="1715571"/>
            <a:ext cx="5555304" cy="3871384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65" name=""/>
          <p:cNvSpPr/>
          <p:nvPr/>
        </p:nvSpPr>
        <p:spPr>
          <a:xfrm>
            <a:off x="3261981" y="817245"/>
            <a:ext cx="5668037" cy="5668037"/>
          </a:xfrm>
          <a:prstGeom prst="mathMultiply">
            <a:avLst>
              <a:gd name="adj1" fmla="val 8452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66" name=""/>
          <p:cNvSpPr txBox="1"/>
          <p:nvPr/>
        </p:nvSpPr>
        <p:spPr>
          <a:xfrm>
            <a:off x="5291669" y="5978527"/>
            <a:ext cx="2751666" cy="64050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>
                <a:solidFill>
                  <a:srgbClr val="ff0000"/>
                </a:solidFill>
              </a:rPr>
              <a:t>데이터 조회 불가</a:t>
            </a:r>
            <a:endParaRPr lang="ko-KR" altLang="en-US" b="1">
              <a:solidFill>
                <a:srgbClr val="ff0000"/>
              </a:solidFill>
            </a:endParaRPr>
          </a:p>
          <a:p>
            <a:pPr>
              <a:defRPr/>
            </a:pPr>
            <a:r>
              <a:rPr lang="ko-KR" altLang="en-US" b="1">
                <a:solidFill>
                  <a:srgbClr val="ff0000"/>
                </a:solidFill>
              </a:rPr>
              <a:t>데이터 변조 불가</a:t>
            </a:r>
            <a:endParaRPr lang="ko-KR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"/>
          <p:cNvSpPr txBox="1"/>
          <p:nvPr/>
        </p:nvSpPr>
        <p:spPr>
          <a:xfrm>
            <a:off x="220265" y="202406"/>
            <a:ext cx="2250281" cy="3671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발전 가능성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6402915" y="5597371"/>
            <a:ext cx="5535084" cy="3676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오픈소스 프로젝트</a:t>
            </a:r>
            <a:endParaRPr lang="ko-KR" altLang="en-US" b="1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001" y="1191709"/>
            <a:ext cx="3379266" cy="399817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40" name=""/>
          <p:cNvSpPr txBox="1"/>
          <p:nvPr/>
        </p:nvSpPr>
        <p:spPr>
          <a:xfrm>
            <a:off x="380999" y="5189889"/>
            <a:ext cx="7344834" cy="20888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800"/>
              <a:t>이미지 출처 </a:t>
            </a:r>
            <a:r>
              <a:rPr lang="en-US" altLang="ko-KR" sz="800"/>
              <a:t>:</a:t>
            </a:r>
            <a:r>
              <a:rPr lang="ko-KR" altLang="en-US" sz="800"/>
              <a:t> 국방 과학 연구소 </a:t>
            </a:r>
            <a:r>
              <a:rPr lang="en-US" altLang="ko-KR" sz="800"/>
              <a:t>(</a:t>
            </a:r>
            <a:r>
              <a:rPr lang="ko-KR" altLang="en-US" sz="800"/>
              <a:t>https://www.add.re.kr/board?menuId=MENU02752&amp;siteId=SITE00002</a:t>
            </a:r>
            <a:r>
              <a:rPr lang="en-US" altLang="ko-KR" sz="800"/>
              <a:t>)</a:t>
            </a:r>
            <a:endParaRPr lang="en-US" altLang="ko-KR" sz="800"/>
          </a:p>
        </p:txBody>
      </p:sp>
      <p:sp>
        <p:nvSpPr>
          <p:cNvPr id="41" name=""/>
          <p:cNvSpPr txBox="1"/>
          <p:nvPr/>
        </p:nvSpPr>
        <p:spPr>
          <a:xfrm>
            <a:off x="381000" y="5597526"/>
            <a:ext cx="4857750" cy="36745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다양한 국방 데이터에 블록체인 접목 가능</a:t>
            </a:r>
            <a:endParaRPr lang="ko-KR" altLang="en-US" b="1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5"/>
          <a:srcRect l="10270" r="9900"/>
          <a:stretch>
            <a:fillRect/>
          </a:stretch>
        </p:blipFill>
        <p:spPr>
          <a:xfrm>
            <a:off x="6096000" y="2194996"/>
            <a:ext cx="5134630" cy="2994892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2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900">
                <a:latin typeface="한컴 바겐세일 M"/>
                <a:ea typeface="한컴 바겐세일 M"/>
              </a:rPr>
              <a:t>Blo-my</a:t>
            </a:r>
            <a:endParaRPr lang="en-US" altLang="ko-KR" sz="2900">
              <a:latin typeface="한컴 바겐세일 M"/>
              <a:ea typeface="한컴 바겐세일 M"/>
            </a:endParaRPr>
          </a:p>
        </p:txBody>
      </p:sp>
      <p:sp>
        <p:nvSpPr>
          <p:cNvPr id="71" name=""/>
          <p:cNvSpPr/>
          <p:nvPr/>
        </p:nvSpPr>
        <p:spPr>
          <a:xfrm>
            <a:off x="2094686" y="2329894"/>
            <a:ext cx="3603788" cy="1099106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38100"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1500">
                <a:solidFill>
                  <a:schemeClr val="accent6"/>
                </a:solidFill>
                <a:latin typeface="Arial Black"/>
                <a:ea typeface="한컴 윤체 B"/>
                <a:cs typeface="Calibri"/>
              </a:rPr>
              <a:t>로컬 데이터</a:t>
            </a:r>
            <a:endParaRPr lang="ko-KR" altLang="en-US" sz="1500">
              <a:solidFill>
                <a:schemeClr val="accent6"/>
              </a:solidFill>
              <a:latin typeface="Arial Black"/>
              <a:ea typeface="한컴 윤체 B"/>
              <a:cs typeface="Calibri"/>
            </a:endParaRPr>
          </a:p>
          <a:p>
            <a:pPr algn="ctr">
              <a:defRPr/>
            </a:pPr>
            <a:r>
              <a:rPr lang="en-US" altLang="ko-KR" sz="1300">
                <a:solidFill>
                  <a:schemeClr val="accent6"/>
                </a:solidFill>
              </a:rPr>
              <a:t>인트라넷에서 유통되기 전,  PC에서 local파일로 총기수불대장이 존재할 때, PC에 오류가 생기면 기존의 모든 데이터가 삭제됨.</a:t>
            </a:r>
            <a:endParaRPr lang="en-US" altLang="ko-KR" sz="1300">
              <a:solidFill>
                <a:schemeClr val="accent6"/>
              </a:solidFill>
            </a:endParaRPr>
          </a:p>
        </p:txBody>
      </p:sp>
      <p:cxnSp>
        <p:nvCxnSpPr>
          <p:cNvPr id="72" name=""/>
          <p:cNvCxnSpPr/>
          <p:nvPr/>
        </p:nvCxnSpPr>
        <p:spPr>
          <a:xfrm>
            <a:off x="2261589" y="1907652"/>
            <a:ext cx="1032330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"/>
          <p:cNvSpPr/>
          <p:nvPr/>
        </p:nvSpPr>
        <p:spPr>
          <a:xfrm>
            <a:off x="2094686" y="3684311"/>
            <a:ext cx="3603788" cy="804519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9d5cbb"/>
                </a:solidFill>
                <a:latin typeface="Arial Black"/>
                <a:ea typeface="한컴 윤체 B"/>
                <a:cs typeface="Calibri"/>
              </a:rPr>
              <a:t>변조 위험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9d5cbb"/>
              </a:solidFill>
              <a:latin typeface="Arial Black"/>
              <a:ea typeface="한컴 윤체 B"/>
              <a:cs typeface="Calibri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9d5cbb"/>
              </a:solidFill>
              <a:latin typeface="Arial Black"/>
              <a:ea typeface="한컴 윤체 B"/>
              <a:cs typeface="Calibri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9d5cbb"/>
                </a:solidFill>
                <a:latin typeface="Calibri"/>
                <a:ea typeface="맑은 고딕"/>
                <a:cs typeface="Times New Roman"/>
              </a:rPr>
              <a:t>인트라넷이 해킹될 경우 데이터 변조가 쉬움.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9d5cbb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76" name=""/>
          <p:cNvSpPr/>
          <p:nvPr/>
        </p:nvSpPr>
        <p:spPr>
          <a:xfrm>
            <a:off x="2094686" y="4884068"/>
            <a:ext cx="3603788" cy="1099106"/>
          </a:xfrm>
          <a:prstGeom prst="roundRect">
            <a:avLst>
              <a:gd name="adj" fmla="val 0"/>
            </a:avLst>
          </a:prstGeom>
          <a:solidFill>
            <a:srgbClr val="ffffff">
              <a:alpha val="100000"/>
            </a:srgbClr>
          </a:solidFill>
          <a:ln w="38100" cap="flat" cmpd="sng" algn="ctr">
            <a:noFill/>
            <a:prstDash val="solid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9d5cbb"/>
                </a:solidFill>
                <a:latin typeface="Arial Black"/>
                <a:ea typeface="한컴 윤체 B"/>
                <a:cs typeface="Calibri"/>
              </a:rPr>
              <a:t>접근성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9d5cbb"/>
              </a:solidFill>
              <a:latin typeface="Arial Black"/>
              <a:ea typeface="한컴 윤체 B"/>
              <a:cs typeface="Calibri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9d5cbb"/>
                </a:solidFill>
                <a:latin typeface="Calibri"/>
                <a:ea typeface="맑은 고딕"/>
                <a:cs typeface="Times New Roman"/>
              </a:rPr>
              <a:t>예하부대는 자신의 상급부대에서 부식이 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9d5cbb"/>
              </a:solidFill>
              <a:latin typeface="Calibri"/>
              <a:ea typeface="맑은 고딕"/>
              <a:cs typeface="Times New Roman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9d5cbb"/>
                </a:solidFill>
                <a:latin typeface="Calibri"/>
                <a:ea typeface="맑은 고딕"/>
                <a:cs typeface="Times New Roman"/>
              </a:rPr>
              <a:t>어떤식으로 유통되고 있는 지 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9d5cbb"/>
              </a:solidFill>
              <a:latin typeface="Calibri"/>
              <a:ea typeface="맑은 고딕"/>
              <a:cs typeface="Times New Roman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9d5cbb"/>
                </a:solidFill>
                <a:latin typeface="Calibri"/>
                <a:ea typeface="맑은 고딕"/>
                <a:cs typeface="Times New Roman"/>
              </a:rPr>
              <a:t>현 상황을 확인하기가 힘듦.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9d5cbb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79" name=""/>
          <p:cNvSpPr/>
          <p:nvPr/>
        </p:nvSpPr>
        <p:spPr>
          <a:xfrm rot="5400000">
            <a:off x="5971338" y="2772659"/>
            <a:ext cx="213576" cy="213576"/>
          </a:xfrm>
          <a:prstGeom prst="triangle">
            <a:avLst>
              <a:gd name="adj" fmla="val 50000"/>
            </a:avLst>
          </a:prstGeom>
          <a:solidFill>
            <a:srgbClr val="b594e5"/>
          </a:solidFill>
          <a:ln>
            <a:solidFill>
              <a:srgbClr val="b594e5"/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0" name=""/>
          <p:cNvSpPr/>
          <p:nvPr/>
        </p:nvSpPr>
        <p:spPr>
          <a:xfrm rot="5400000">
            <a:off x="5971338" y="3979782"/>
            <a:ext cx="213576" cy="213576"/>
          </a:xfrm>
          <a:prstGeom prst="triangle">
            <a:avLst>
              <a:gd name="adj" fmla="val 50000"/>
            </a:avLst>
          </a:prstGeom>
          <a:solidFill>
            <a:srgbClr val="b594e5">
              <a:alpha val="100000"/>
            </a:srgbClr>
          </a:solidFill>
          <a:ln w="19050" cap="flat" cmpd="sng" algn="ctr">
            <a:solidFill>
              <a:srgbClr val="b594e5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1" name=""/>
          <p:cNvSpPr/>
          <p:nvPr/>
        </p:nvSpPr>
        <p:spPr>
          <a:xfrm rot="5400000">
            <a:off x="5971337" y="5326833"/>
            <a:ext cx="213576" cy="213576"/>
          </a:xfrm>
          <a:prstGeom prst="triangle">
            <a:avLst>
              <a:gd name="adj" fmla="val 50000"/>
            </a:avLst>
          </a:prstGeom>
          <a:solidFill>
            <a:srgbClr val="b594e5">
              <a:alpha val="100000"/>
            </a:srgbClr>
          </a:solidFill>
          <a:ln w="19050" cap="flat" cmpd="sng" algn="ctr">
            <a:solidFill>
              <a:srgbClr val="b594e5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2" name=""/>
          <p:cNvSpPr/>
          <p:nvPr/>
        </p:nvSpPr>
        <p:spPr>
          <a:xfrm>
            <a:off x="6438576" y="2329894"/>
            <a:ext cx="3603788" cy="1099106"/>
          </a:xfrm>
          <a:prstGeom prst="roundRect">
            <a:avLst>
              <a:gd name="adj" fmla="val 0"/>
            </a:avLst>
          </a:prstGeom>
          <a:solidFill>
            <a:srgbClr val="b594e5">
              <a:alpha val="100000"/>
            </a:srgbClr>
          </a:solidFill>
          <a:ln w="76200" cap="flat" cmpd="sng" algn="ctr">
            <a:solidFill>
              <a:srgbClr val="b594e5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chemeClr val="lt1"/>
                </a:solidFill>
                <a:latin typeface="Arial Black"/>
                <a:ea typeface="한컴 윤체 B"/>
                <a:cs typeface="Calibri"/>
              </a:rPr>
              <a:t>클라우드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chemeClr val="lt1"/>
              </a:solidFill>
              <a:latin typeface="Arial Black"/>
              <a:ea typeface="한컴 윤체 B"/>
              <a:cs typeface="Calibri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chemeClr val="lt1"/>
                </a:solidFill>
                <a:latin typeface="Calibri"/>
                <a:ea typeface="맑은 고딕"/>
                <a:cs typeface="Times New Roman"/>
              </a:rPr>
              <a:t>데이터가 생성되는 즉시 프라이빗 인트라넷에 등록하여 PC 문제로 데이터가 삭제되는 상황을 예방.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chemeClr val="lt1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84" name=""/>
          <p:cNvSpPr/>
          <p:nvPr/>
        </p:nvSpPr>
        <p:spPr>
          <a:xfrm>
            <a:off x="6438577" y="3684310"/>
            <a:ext cx="3603788" cy="804519"/>
          </a:xfrm>
          <a:prstGeom prst="roundRect">
            <a:avLst>
              <a:gd name="adj" fmla="val 0"/>
            </a:avLst>
          </a:prstGeom>
          <a:solidFill>
            <a:srgbClr val="b594e5">
              <a:alpha val="100000"/>
            </a:srgbClr>
          </a:solidFill>
          <a:ln w="76200" cap="flat" cmpd="sng" algn="ctr">
            <a:solidFill>
              <a:srgbClr val="b594e5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chemeClr val="lt1"/>
                </a:solidFill>
                <a:latin typeface="Arial Black"/>
                <a:ea typeface="한컴 윤체 B"/>
                <a:cs typeface="Calibri"/>
              </a:rPr>
              <a:t>블록체인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chemeClr val="lt1"/>
              </a:solidFill>
              <a:latin typeface="Arial Black"/>
              <a:ea typeface="한컴 윤체 B"/>
              <a:cs typeface="Calibri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chemeClr val="lt1"/>
              </a:solidFill>
              <a:latin typeface="Arial Black"/>
              <a:ea typeface="한컴 윤체 B"/>
              <a:cs typeface="Calibri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chemeClr val="lt1"/>
                </a:solidFill>
                <a:latin typeface="Calibri"/>
                <a:ea typeface="맑은 고딕"/>
                <a:cs typeface="Times New Roman"/>
              </a:rPr>
              <a:t>블록체인을 활용하여 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chemeClr val="lt1"/>
              </a:solidFill>
              <a:latin typeface="Calibri"/>
              <a:ea typeface="맑은 고딕"/>
              <a:cs typeface="Times New Roman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chemeClr val="lt1"/>
                </a:solidFill>
                <a:latin typeface="Calibri"/>
                <a:ea typeface="맑은 고딕"/>
                <a:cs typeface="Times New Roman"/>
              </a:rPr>
              <a:t>변조 불가능한 데이터 유통.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chemeClr val="lt1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85" name=""/>
          <p:cNvSpPr/>
          <p:nvPr/>
        </p:nvSpPr>
        <p:spPr>
          <a:xfrm>
            <a:off x="6438578" y="4884068"/>
            <a:ext cx="3603788" cy="1099106"/>
          </a:xfrm>
          <a:prstGeom prst="roundRect">
            <a:avLst>
              <a:gd name="adj" fmla="val 0"/>
            </a:avLst>
          </a:prstGeom>
          <a:solidFill>
            <a:srgbClr val="b594e5">
              <a:alpha val="100000"/>
            </a:srgbClr>
          </a:solidFill>
          <a:ln w="76200" cap="flat" cmpd="sng" algn="ctr">
            <a:solidFill>
              <a:srgbClr val="b594e5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chemeClr val="lt1"/>
                </a:solidFill>
                <a:latin typeface="Arial Black"/>
                <a:ea typeface="한컴 윤체 B"/>
                <a:cs typeface="Calibri"/>
              </a:rPr>
              <a:t>서비스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chemeClr val="lt1"/>
              </a:solidFill>
              <a:latin typeface="Arial Black"/>
              <a:ea typeface="한컴 윤체 B"/>
              <a:cs typeface="Calibri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chemeClr val="lt1"/>
              </a:solidFill>
              <a:latin typeface="Arial Black"/>
              <a:ea typeface="한컴 윤체 B"/>
              <a:cs typeface="Calibri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chemeClr val="lt1"/>
                </a:solidFill>
                <a:latin typeface="Calibri"/>
                <a:ea typeface="맑은 고딕"/>
                <a:cs typeface="Times New Roman"/>
              </a:rPr>
              <a:t>블록체인 네트워크를 활용하여 각 식자재에 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chemeClr val="lt1"/>
              </a:solidFill>
              <a:latin typeface="Calibri"/>
              <a:ea typeface="맑은 고딕"/>
              <a:cs typeface="Times New Roman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chemeClr val="lt1"/>
                </a:solidFill>
                <a:latin typeface="Calibri"/>
                <a:ea typeface="맑은 고딕"/>
                <a:cs typeface="Times New Roman"/>
              </a:rPr>
              <a:t>대한 유통 과정을 확인할 수 있도록 함.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chemeClr val="lt1"/>
              </a:solidFill>
              <a:latin typeface="Calibri"/>
              <a:ea typeface="맑은 고딕"/>
              <a:cs typeface="Times New Roman"/>
            </a:endParaRPr>
          </a:p>
        </p:txBody>
      </p:sp>
      <p:cxnSp>
        <p:nvCxnSpPr>
          <p:cNvPr id="93" name=""/>
          <p:cNvCxnSpPr/>
          <p:nvPr/>
        </p:nvCxnSpPr>
        <p:spPr>
          <a:xfrm>
            <a:off x="4429717" y="1907652"/>
            <a:ext cx="1032330" cy="0"/>
          </a:xfrm>
          <a:prstGeom prst="line">
            <a:avLst/>
          </a:prstGeom>
          <a:noFill/>
          <a:ln w="38100" cap="flat" cmpd="sng" algn="ctr">
            <a:solidFill>
              <a:srgbClr val="9d5cbb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cxnSp>
      <p:cxnSp>
        <p:nvCxnSpPr>
          <p:cNvPr id="94" name=""/>
          <p:cNvCxnSpPr/>
          <p:nvPr/>
        </p:nvCxnSpPr>
        <p:spPr>
          <a:xfrm>
            <a:off x="6590072" y="1907652"/>
            <a:ext cx="1032330" cy="0"/>
          </a:xfrm>
          <a:prstGeom prst="line">
            <a:avLst/>
          </a:prstGeom>
          <a:noFill/>
          <a:ln w="38100" cap="flat" cmpd="sng" algn="ctr">
            <a:solidFill>
              <a:srgbClr val="9d5cbb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cxnSp>
      <p:cxnSp>
        <p:nvCxnSpPr>
          <p:cNvPr id="95" name=""/>
          <p:cNvCxnSpPr/>
          <p:nvPr/>
        </p:nvCxnSpPr>
        <p:spPr>
          <a:xfrm>
            <a:off x="8758590" y="1907652"/>
            <a:ext cx="1032330" cy="0"/>
          </a:xfrm>
          <a:prstGeom prst="line">
            <a:avLst/>
          </a:prstGeom>
          <a:noFill/>
          <a:ln w="38100" cap="flat" cmpd="sng" algn="ctr">
            <a:solidFill>
              <a:srgbClr val="9d5cbb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cxnSp>
      <p:sp>
        <p:nvSpPr>
          <p:cNvPr id="96" name=""/>
          <p:cNvSpPr txBox="1"/>
          <p:nvPr/>
        </p:nvSpPr>
        <p:spPr>
          <a:xfrm>
            <a:off x="2728388" y="1710966"/>
            <a:ext cx="2336384" cy="36583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>
                <a:solidFill>
                  <a:schemeClr val="accent6"/>
                </a:solidFill>
                <a:latin typeface="한컴 윤체 B"/>
                <a:ea typeface="한컴 윤체 B"/>
              </a:rPr>
              <a:t>문제 상황</a:t>
            </a:r>
            <a:endParaRPr lang="ko-KR" altLang="en-US">
              <a:solidFill>
                <a:schemeClr val="accent6"/>
              </a:solidFill>
              <a:latin typeface="한컴 윤체 B"/>
              <a:ea typeface="한컴 윤체 B"/>
            </a:endParaRPr>
          </a:p>
        </p:txBody>
      </p:sp>
      <p:sp>
        <p:nvSpPr>
          <p:cNvPr id="97" name=""/>
          <p:cNvSpPr txBox="1"/>
          <p:nvPr/>
        </p:nvSpPr>
        <p:spPr>
          <a:xfrm>
            <a:off x="7010987" y="1710966"/>
            <a:ext cx="2419962" cy="36357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9d5cbb"/>
                </a:solidFill>
                <a:latin typeface="한컴 윤체 B"/>
                <a:ea typeface="한컴 윤체 B"/>
              </a:rPr>
              <a:t>해결 방안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9d5cbb"/>
              </a:solidFill>
              <a:latin typeface="한컴 윤체 B"/>
              <a:ea typeface="한컴 윤체 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900">
                <a:latin typeface="한컴 바겐세일 M"/>
                <a:ea typeface="한컴 바겐세일 M"/>
              </a:rPr>
              <a:t>Blo-my</a:t>
            </a:r>
            <a:endParaRPr lang="en-US" altLang="ko-KR" sz="2900">
              <a:latin typeface="한컴 바겐세일 M"/>
              <a:ea typeface="한컴 바겐세일 M"/>
            </a:endParaRPr>
          </a:p>
        </p:txBody>
      </p:sp>
      <p:sp>
        <p:nvSpPr>
          <p:cNvPr id="102" name=""/>
          <p:cNvSpPr/>
          <p:nvPr/>
        </p:nvSpPr>
        <p:spPr>
          <a:xfrm>
            <a:off x="1176016" y="2329894"/>
            <a:ext cx="3603788" cy="1099106"/>
          </a:xfrm>
          <a:prstGeom prst="roundRect">
            <a:avLst>
              <a:gd name="adj" fmla="val 0"/>
            </a:avLst>
          </a:prstGeom>
          <a:solidFill>
            <a:srgbClr val="b594e5">
              <a:alpha val="100000"/>
            </a:srgbClr>
          </a:solidFill>
          <a:ln w="76200" cap="flat" cmpd="sng" algn="ctr">
            <a:solidFill>
              <a:srgbClr val="b594e5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 Black"/>
                <a:ea typeface="한컴 윤체 B"/>
                <a:cs typeface="Calibri"/>
              </a:rPr>
              <a:t>책임 추적성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rgbClr val="ffffff"/>
              </a:solidFill>
              <a:latin typeface="Arial Black"/>
              <a:ea typeface="한컴 윤체 B"/>
              <a:cs typeface="Calibri"/>
            </a:endParaRPr>
          </a:p>
        </p:txBody>
      </p:sp>
      <p:sp>
        <p:nvSpPr>
          <p:cNvPr id="103" name=""/>
          <p:cNvSpPr/>
          <p:nvPr/>
        </p:nvSpPr>
        <p:spPr>
          <a:xfrm>
            <a:off x="4093046" y="4610224"/>
            <a:ext cx="3603788" cy="1099106"/>
          </a:xfrm>
          <a:prstGeom prst="roundRect">
            <a:avLst>
              <a:gd name="adj" fmla="val 0"/>
            </a:avLst>
          </a:prstGeom>
          <a:solidFill>
            <a:srgbClr val="b594e5">
              <a:alpha val="100000"/>
            </a:srgbClr>
          </a:solidFill>
          <a:ln w="76200" cap="flat" cmpd="sng" algn="ctr">
            <a:solidFill>
              <a:srgbClr val="b594e5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 Black"/>
                <a:ea typeface="한컴 윤체 B"/>
                <a:cs typeface="Calibri"/>
              </a:rPr>
              <a:t>무결성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rgbClr val="ffffff"/>
              </a:solidFill>
              <a:latin typeface="Arial Black"/>
              <a:ea typeface="한컴 윤체 B"/>
              <a:cs typeface="Calibri"/>
            </a:endParaRPr>
          </a:p>
        </p:txBody>
      </p:sp>
      <p:sp>
        <p:nvSpPr>
          <p:cNvPr id="104" name=""/>
          <p:cNvSpPr/>
          <p:nvPr/>
        </p:nvSpPr>
        <p:spPr>
          <a:xfrm>
            <a:off x="6712422" y="2329894"/>
            <a:ext cx="3603788" cy="1099106"/>
          </a:xfrm>
          <a:prstGeom prst="roundRect">
            <a:avLst>
              <a:gd name="adj" fmla="val 0"/>
            </a:avLst>
          </a:prstGeom>
          <a:solidFill>
            <a:srgbClr val="b594e5">
              <a:alpha val="100000"/>
            </a:srgbClr>
          </a:solidFill>
          <a:ln w="76200" cap="flat" cmpd="sng" algn="ctr">
            <a:solidFill>
              <a:srgbClr val="b594e5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Arial Black"/>
                <a:ea typeface="한컴 윤체 B"/>
                <a:cs typeface="Calibri"/>
              </a:rPr>
              <a:t>오픈 소스 프로젝트</a:t>
            </a:r>
            <a:endParaRPr xmlns:mc="http://schemas.openxmlformats.org/markup-compatibility/2006" xmlns:hp="http://schemas.haansoft.com/office/presentation/8.0" kumimoji="0" lang="ko-KR" altLang="en-US" sz="3000" b="0" i="0" u="none" strike="noStrike" kern="1200" cap="none" spc="0" normalizeH="0" baseline="0" mc:Ignorable="hp" hp:hslEmbossed="0">
              <a:solidFill>
                <a:srgbClr val="ffffff"/>
              </a:solidFill>
              <a:latin typeface="Arial Black"/>
              <a:ea typeface="한컴 윤체 B"/>
              <a:cs typeface="Calibri"/>
            </a:endParaRPr>
          </a:p>
        </p:txBody>
      </p:sp>
      <p:sp>
        <p:nvSpPr>
          <p:cNvPr id="105" name=""/>
          <p:cNvSpPr txBox="1"/>
          <p:nvPr/>
        </p:nvSpPr>
        <p:spPr>
          <a:xfrm>
            <a:off x="1176015" y="1304140"/>
            <a:ext cx="6347752" cy="4084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100" b="1">
                <a:solidFill>
                  <a:schemeClr val="accent1"/>
                </a:solidFill>
              </a:rPr>
              <a:t>국방 데이터 유통 프로젝트</a:t>
            </a:r>
            <a:endParaRPr lang="ko-KR" altLang="en-US" sz="210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 flip="xy" rotWithShape="1">
          <a:gsLst>
            <a:gs pos="0">
              <a:srgbClr val="c1acd6">
                <a:alpha val="100000"/>
              </a:srgbClr>
            </a:gs>
            <a:gs pos="100000">
              <a:schemeClr val="bg1">
                <a:alpha val="100000"/>
              </a:schemeClr>
            </a:gs>
          </a:gsLst>
          <a:path path="circle">
            <a:fillToRect r="100000" b="100000"/>
          </a:path>
          <a:tileRect l="-10000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rcRect b="32300"/>
          <a:stretch>
            <a:fillRect/>
          </a:stretch>
        </p:blipFill>
        <p:spPr>
          <a:xfrm>
            <a:off x="2667001" y="0"/>
            <a:ext cx="6857998" cy="4642882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2884992" y="4896734"/>
            <a:ext cx="6422014" cy="84788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5000" b="1">
                <a:solidFill>
                  <a:srgbClr val="646ecb"/>
                </a:solidFill>
              </a:rPr>
              <a:t>프로젝트 설명</a:t>
            </a:r>
            <a:endParaRPr lang="ko-KR" altLang="en-US" sz="5000" b="1">
              <a:solidFill>
                <a:srgbClr val="646ec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프라이빗 블록체인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pic>
        <p:nvPicPr>
          <p:cNvPr id="9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392076" y="4834222"/>
            <a:ext cx="1006626" cy="1006626"/>
          </a:xfrm>
          <a:prstGeom prst="rect">
            <a:avLst/>
          </a:prstGeom>
        </p:spPr>
      </p:pic>
      <p:pic>
        <p:nvPicPr>
          <p:cNvPr id="9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65339" y="4834222"/>
            <a:ext cx="1066190" cy="1066190"/>
          </a:xfrm>
          <a:prstGeom prst="rect">
            <a:avLst/>
          </a:prstGeom>
        </p:spPr>
      </p:pic>
      <p:pic>
        <p:nvPicPr>
          <p:cNvPr id="10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92368" y="2836986"/>
            <a:ext cx="2057970" cy="2057970"/>
          </a:xfrm>
          <a:prstGeom prst="rect">
            <a:avLst/>
          </a:prstGeom>
        </p:spPr>
      </p:pic>
      <p:sp>
        <p:nvSpPr>
          <p:cNvPr id="101" name=""/>
          <p:cNvSpPr/>
          <p:nvPr/>
        </p:nvSpPr>
        <p:spPr>
          <a:xfrm>
            <a:off x="2680663" y="3713988"/>
            <a:ext cx="873943" cy="873943"/>
          </a:xfrm>
          <a:prstGeom prst="mathPlus">
            <a:avLst>
              <a:gd name="adj1" fmla="val 23520"/>
            </a:avLst>
          </a:prstGeom>
          <a:solidFill>
            <a:schemeClr val="accent6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2" name=""/>
          <p:cNvSpPr/>
          <p:nvPr/>
        </p:nvSpPr>
        <p:spPr>
          <a:xfrm>
            <a:off x="6389705" y="3580983"/>
            <a:ext cx="633362" cy="56997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03" name=""/>
          <p:cNvSpPr txBox="1"/>
          <p:nvPr/>
        </p:nvSpPr>
        <p:spPr>
          <a:xfrm>
            <a:off x="1467943" y="5841879"/>
            <a:ext cx="3299383" cy="3665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기밀성</a:t>
            </a:r>
            <a:endParaRPr lang="ko-KR" altLang="en-US" b="1"/>
          </a:p>
        </p:txBody>
      </p:sp>
      <p:sp>
        <p:nvSpPr>
          <p:cNvPr id="105" name=""/>
          <p:cNvSpPr txBox="1"/>
          <p:nvPr/>
        </p:nvSpPr>
        <p:spPr>
          <a:xfrm>
            <a:off x="3762916" y="5919462"/>
            <a:ext cx="3299382" cy="36703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무결성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6" name=""/>
          <p:cNvSpPr txBox="1"/>
          <p:nvPr/>
        </p:nvSpPr>
        <p:spPr>
          <a:xfrm>
            <a:off x="8079848" y="5000005"/>
            <a:ext cx="2386161" cy="36731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프라이빗 블록체인</a:t>
            </a:r>
            <a:endParaRPr lang="ko-KR" altLang="en-US" b="1"/>
          </a:p>
        </p:txBody>
      </p:sp>
      <p:pic>
        <p:nvPicPr>
          <p:cNvPr id="11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652464" y="2162704"/>
            <a:ext cx="902141" cy="902141"/>
          </a:xfrm>
          <a:prstGeom prst="rect">
            <a:avLst/>
          </a:prstGeom>
        </p:spPr>
      </p:pic>
      <p:sp>
        <p:nvSpPr>
          <p:cNvPr id="112" name=""/>
          <p:cNvSpPr txBox="1"/>
          <p:nvPr/>
        </p:nvSpPr>
        <p:spPr>
          <a:xfrm>
            <a:off x="2398702" y="3061962"/>
            <a:ext cx="3299383" cy="36703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책임 추적성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"/>
          <p:cNvSpPr txBox="1"/>
          <p:nvPr/>
        </p:nvSpPr>
        <p:spPr>
          <a:xfrm>
            <a:off x="220265" y="202406"/>
            <a:ext cx="2250281" cy="3671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블록체인 사용 사례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pic>
        <p:nvPicPr>
          <p:cNvPr id="1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4576" y="2056713"/>
            <a:ext cx="3582909" cy="725704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1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37636" y="2925882"/>
            <a:ext cx="3642674" cy="1897226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1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05980" y="2134082"/>
            <a:ext cx="4781233" cy="2589834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14" name=""/>
          <p:cNvSpPr txBox="1"/>
          <p:nvPr/>
        </p:nvSpPr>
        <p:spPr>
          <a:xfrm>
            <a:off x="592121" y="5246311"/>
            <a:ext cx="4963138" cy="36200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▲퍼블릭 블록체인을 활용한 식품 원산지 추적</a:t>
            </a:r>
            <a:endParaRPr lang="ko-KR" altLang="en-US" b="1"/>
          </a:p>
        </p:txBody>
      </p:sp>
      <p:sp>
        <p:nvSpPr>
          <p:cNvPr id="115" name=""/>
          <p:cNvSpPr txBox="1"/>
          <p:nvPr/>
        </p:nvSpPr>
        <p:spPr>
          <a:xfrm>
            <a:off x="6315027" y="5246311"/>
            <a:ext cx="5100611" cy="36200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▲하이퍼레저 패브릭을 활용한 커피 원산지 추적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"/>
          <p:cNvSpPr/>
          <p:nvPr/>
        </p:nvSpPr>
        <p:spPr>
          <a:xfrm>
            <a:off x="1142223" y="5414739"/>
            <a:ext cx="3300356" cy="849536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05512" y="4575590"/>
            <a:ext cx="514129" cy="51412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4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"/>
          <p:cNvSpPr txBox="1"/>
          <p:nvPr/>
        </p:nvSpPr>
        <p:spPr>
          <a:xfrm>
            <a:off x="220265" y="202406"/>
            <a:ext cx="2250281" cy="3671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900">
                <a:latin typeface="한컴 바겐세일 M"/>
                <a:ea typeface="한컴 바겐세일 M"/>
              </a:rPr>
              <a:t>Hyperledger-fabric?</a:t>
            </a:r>
            <a:endParaRPr lang="en-US" altLang="ko-KR" sz="2900">
              <a:latin typeface="한컴 바겐세일 M"/>
              <a:ea typeface="한컴 바겐세일 M"/>
            </a:endParaRPr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210135" y="1841972"/>
            <a:ext cx="3213099" cy="908465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1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81793" y="3249083"/>
            <a:ext cx="669782" cy="669782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1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205512" y="5623911"/>
            <a:ext cx="431190" cy="43119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19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906978" y="4705655"/>
            <a:ext cx="514129" cy="514129"/>
          </a:xfrm>
          <a:prstGeom prst="rect">
            <a:avLst/>
          </a:prstGeom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0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453535" y="4705655"/>
            <a:ext cx="514129" cy="514129"/>
          </a:xfrm>
          <a:prstGeom prst="rect">
            <a:avLst/>
          </a:prstGeom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2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601089" y="4575589"/>
            <a:ext cx="514129" cy="51412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4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302555" y="4705654"/>
            <a:ext cx="514129" cy="514129"/>
          </a:xfrm>
          <a:prstGeom prst="rect">
            <a:avLst/>
          </a:prstGeom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5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849112" y="4705654"/>
            <a:ext cx="514129" cy="514129"/>
          </a:xfrm>
          <a:prstGeom prst="rect">
            <a:avLst/>
          </a:prstGeom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6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991739" y="4575590"/>
            <a:ext cx="514129" cy="51412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8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9693205" y="4705655"/>
            <a:ext cx="514129" cy="514129"/>
          </a:xfrm>
          <a:prstGeom prst="rect">
            <a:avLst/>
          </a:prstGeom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9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0239762" y="4705655"/>
            <a:ext cx="514129" cy="514129"/>
          </a:xfrm>
          <a:prstGeom prst="rect">
            <a:avLst/>
          </a:prstGeom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cxnSp>
        <p:nvCxnSpPr>
          <p:cNvPr id="130" name=""/>
          <p:cNvCxnSpPr/>
          <p:nvPr/>
        </p:nvCxnSpPr>
        <p:spPr>
          <a:xfrm>
            <a:off x="7241020" y="3000243"/>
            <a:ext cx="3151328" cy="0"/>
          </a:xfrm>
          <a:prstGeom prst="line">
            <a:avLst/>
          </a:prstGeom>
          <a:noFill/>
          <a:ln w="38100" cap="flat" cmpd="sng" algn="ctr">
            <a:solidFill>
              <a:srgbClr val="baadeb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cxnSp>
      <p:cxnSp>
        <p:nvCxnSpPr>
          <p:cNvPr id="132" name=""/>
          <p:cNvCxnSpPr/>
          <p:nvPr/>
        </p:nvCxnSpPr>
        <p:spPr>
          <a:xfrm>
            <a:off x="7241020" y="4221560"/>
            <a:ext cx="3151328" cy="0"/>
          </a:xfrm>
          <a:prstGeom prst="line">
            <a:avLst/>
          </a:prstGeom>
          <a:noFill/>
          <a:ln w="38100" cap="flat" cmpd="sng" algn="ctr">
            <a:solidFill>
              <a:srgbClr val="baadeb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cxnSp>
      <p:sp>
        <p:nvSpPr>
          <p:cNvPr id="133" name=""/>
          <p:cNvSpPr txBox="1"/>
          <p:nvPr/>
        </p:nvSpPr>
        <p:spPr>
          <a:xfrm>
            <a:off x="901990" y="1995003"/>
            <a:ext cx="3767667" cy="603417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 b="1"/>
              <a:t>기존의 블록체인</a:t>
            </a:r>
            <a:endParaRPr lang="ko-KR" altLang="en-US" sz="3400" b="1"/>
          </a:p>
        </p:txBody>
      </p:sp>
      <p:cxnSp>
        <p:nvCxnSpPr>
          <p:cNvPr id="134" name=""/>
          <p:cNvCxnSpPr/>
          <p:nvPr/>
        </p:nvCxnSpPr>
        <p:spPr>
          <a:xfrm>
            <a:off x="1210159" y="2888060"/>
            <a:ext cx="3151328" cy="0"/>
          </a:xfrm>
          <a:prstGeom prst="line">
            <a:avLst/>
          </a:prstGeom>
          <a:noFill/>
          <a:ln w="38100" cap="flat" cmpd="sng" algn="ctr">
            <a:solidFill>
              <a:srgbClr val="baadeb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cxnSp>
      <p:cxnSp>
        <p:nvCxnSpPr>
          <p:cNvPr id="135" name=""/>
          <p:cNvCxnSpPr/>
          <p:nvPr/>
        </p:nvCxnSpPr>
        <p:spPr>
          <a:xfrm>
            <a:off x="1210159" y="4221560"/>
            <a:ext cx="3151328" cy="0"/>
          </a:xfrm>
          <a:prstGeom prst="line">
            <a:avLst/>
          </a:prstGeom>
          <a:noFill/>
          <a:ln w="38100" cap="flat" cmpd="sng" algn="ctr">
            <a:solidFill>
              <a:srgbClr val="baadeb">
                <a:alpha val="100000"/>
              </a:srgbClr>
            </a:solidFill>
            <a:prstDash val="solid"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cxnSp>
      <p:pic>
        <p:nvPicPr>
          <p:cNvPr id="136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2289571" y="3120340"/>
            <a:ext cx="851068" cy="851068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37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142223" y="4575590"/>
            <a:ext cx="514129" cy="51412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pic>
      <p:pic>
        <p:nvPicPr>
          <p:cNvPr id="138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843689" y="4705655"/>
            <a:ext cx="514129" cy="514129"/>
          </a:xfrm>
          <a:prstGeom prst="rect">
            <a:avLst/>
          </a:prstGeom>
          <a:ln>
            <a:noFill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pic>
      <p:pic>
        <p:nvPicPr>
          <p:cNvPr id="139" name="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1390246" y="4705655"/>
            <a:ext cx="514129" cy="514129"/>
          </a:xfrm>
          <a:prstGeom prst="rect">
            <a:avLst/>
          </a:prstGeom>
          <a:ln>
            <a:noFill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pic>
      <p:pic>
        <p:nvPicPr>
          <p:cNvPr id="140" name="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2537800" y="4575590"/>
            <a:ext cx="514129" cy="51412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pic>
      <p:pic>
        <p:nvPicPr>
          <p:cNvPr id="141" name="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2239266" y="4705655"/>
            <a:ext cx="514129" cy="514129"/>
          </a:xfrm>
          <a:prstGeom prst="rect">
            <a:avLst/>
          </a:prstGeom>
          <a:ln>
            <a:noFill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pic>
      <p:pic>
        <p:nvPicPr>
          <p:cNvPr id="142" name="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2785823" y="4705655"/>
            <a:ext cx="514129" cy="514129"/>
          </a:xfrm>
          <a:prstGeom prst="rect">
            <a:avLst/>
          </a:prstGeom>
          <a:ln>
            <a:noFill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pic>
      <p:pic>
        <p:nvPicPr>
          <p:cNvPr id="143" name="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3928450" y="4575590"/>
            <a:ext cx="514129" cy="51412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pic>
      <p:pic>
        <p:nvPicPr>
          <p:cNvPr id="144" name="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3629916" y="4705655"/>
            <a:ext cx="514129" cy="514129"/>
          </a:xfrm>
          <a:prstGeom prst="rect">
            <a:avLst/>
          </a:prstGeom>
          <a:ln>
            <a:noFill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pic>
      <p:pic>
        <p:nvPicPr>
          <p:cNvPr id="145" name=""/>
          <p:cNvPicPr>
            <a:picLocks noChangeAspect="1"/>
          </p:cNvPicPr>
          <p:nvPr/>
        </p:nvPicPr>
        <p:blipFill rotWithShape="1">
          <a:blip r:embed="rId25"/>
          <a:stretch>
            <a:fillRect/>
          </a:stretch>
        </p:blipFill>
        <p:spPr>
          <a:xfrm>
            <a:off x="4176473" y="4705655"/>
            <a:ext cx="514129" cy="514129"/>
          </a:xfrm>
          <a:prstGeom prst="rect">
            <a:avLst/>
          </a:prstGeom>
          <a:ln>
            <a:noFill/>
          </a:ln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pic>
      <p:pic>
        <p:nvPicPr>
          <p:cNvPr id="146" name=""/>
          <p:cNvPicPr>
            <a:picLocks noChangeAspect="1"/>
          </p:cNvPicPr>
          <p:nvPr/>
        </p:nvPicPr>
        <p:blipFill rotWithShape="1">
          <a:blip r:embed="rId26"/>
          <a:stretch>
            <a:fillRect/>
          </a:stretch>
        </p:blipFill>
        <p:spPr>
          <a:xfrm>
            <a:off x="1978726" y="5630333"/>
            <a:ext cx="431190" cy="43119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pic>
      <p:pic>
        <p:nvPicPr>
          <p:cNvPr id="147" name=""/>
          <p:cNvPicPr>
            <a:picLocks noChangeAspect="1"/>
          </p:cNvPicPr>
          <p:nvPr/>
        </p:nvPicPr>
        <p:blipFill rotWithShape="1">
          <a:blip r:embed="rId27">
            <a:duotone>
              <a:schemeClr val="accent2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>
            <a:off x="2537800" y="5630334"/>
            <a:ext cx="431190" cy="43119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pic>
      <p:pic>
        <p:nvPicPr>
          <p:cNvPr id="148" name=""/>
          <p:cNvPicPr>
            <a:picLocks noChangeAspect="1"/>
          </p:cNvPicPr>
          <p:nvPr/>
        </p:nvPicPr>
        <p:blipFill rotWithShape="1">
          <a:blip r:embed="rId28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>
            <a:off x="3080504" y="5630335"/>
            <a:ext cx="431190" cy="43119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pic>
      <p:sp>
        <p:nvSpPr>
          <p:cNvPr id="150" name=""/>
          <p:cNvSpPr/>
          <p:nvPr/>
        </p:nvSpPr>
        <p:spPr>
          <a:xfrm>
            <a:off x="6906978" y="5414739"/>
            <a:ext cx="1060686" cy="849536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151" name=""/>
          <p:cNvPicPr>
            <a:picLocks noChangeAspect="1"/>
          </p:cNvPicPr>
          <p:nvPr/>
        </p:nvPicPr>
        <p:blipFill rotWithShape="1">
          <a:blip r:embed="rId29">
            <a:duotone>
              <a:schemeClr val="accent2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>
            <a:off x="8601089" y="5630333"/>
            <a:ext cx="431190" cy="43119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pic>
      <p:sp>
        <p:nvSpPr>
          <p:cNvPr id="152" name=""/>
          <p:cNvSpPr/>
          <p:nvPr/>
        </p:nvSpPr>
        <p:spPr>
          <a:xfrm>
            <a:off x="8302555" y="5421160"/>
            <a:ext cx="1060686" cy="849536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153" name=""/>
          <p:cNvPicPr>
            <a:picLocks noChangeAspect="1"/>
          </p:cNvPicPr>
          <p:nvPr/>
        </p:nvPicPr>
        <p:blipFill rotWithShape="1">
          <a:blip r:embed="rId30"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>
            <a:off x="9975525" y="5630332"/>
            <a:ext cx="431190" cy="431190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49800"/>
              </a:srgbClr>
            </a:outerShdw>
          </a:effectLst>
        </p:spPr>
      </p:pic>
      <p:sp>
        <p:nvSpPr>
          <p:cNvPr id="154" name=""/>
          <p:cNvSpPr/>
          <p:nvPr/>
        </p:nvSpPr>
        <p:spPr>
          <a:xfrm>
            <a:off x="9676991" y="5421159"/>
            <a:ext cx="1060686" cy="849536"/>
          </a:xfrm>
          <a:prstGeom prst="roundRect">
            <a:avLst>
              <a:gd name="adj" fmla="val 16667"/>
            </a:avLst>
          </a:prstGeom>
          <a:noFill/>
          <a:ln w="38100" cap="flat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"/>
          <p:cNvGrpSpPr/>
          <p:nvPr/>
        </p:nvGrpSpPr>
        <p:grpSpPr>
          <a:xfrm rot="0">
            <a:off x="-85725" y="0"/>
            <a:ext cx="12277725" cy="1071307"/>
            <a:chOff x="-85725" y="0"/>
            <a:chExt cx="12277725" cy="1071307"/>
          </a:xfrm>
        </p:grpSpPr>
        <p:sp>
          <p:nvSpPr>
            <p:cNvPr id="7" name=""/>
            <p:cNvSpPr/>
            <p:nvPr/>
          </p:nvSpPr>
          <p:spPr>
            <a:xfrm>
              <a:off x="0" y="0"/>
              <a:ext cx="12192000" cy="1071307"/>
            </a:xfrm>
            <a:prstGeom prst="rect">
              <a:avLst/>
            </a:prstGeom>
            <a:solidFill>
              <a:srgbClr val="eae7ed"/>
            </a:solidFill>
            <a:ln>
              <a:solidFill>
                <a:srgbClr val="eae7ed"/>
              </a:solidFill>
              <a:prstDash val="soli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8" name=""/>
            <p:cNvPicPr>
              <a:picLocks noChangeAspect="1"/>
            </p:cNvPicPr>
            <p:nvPr/>
          </p:nvPicPr>
          <p:blipFill rotWithShape="1">
            <a:blip r:embed="rId3"/>
            <a:srcRect b="35960"/>
            <a:stretch>
              <a:fillRect/>
            </a:stretch>
          </p:blipFill>
          <p:spPr>
            <a:xfrm>
              <a:off x="-85725" y="231219"/>
              <a:ext cx="982963" cy="629458"/>
            </a:xfrm>
            <a:prstGeom prst="rect">
              <a:avLst/>
            </a:prstGeom>
          </p:spPr>
        </p:pic>
        <p:cxnSp>
          <p:nvCxnSpPr>
            <p:cNvPr id="9" name=""/>
            <p:cNvCxnSpPr/>
            <p:nvPr/>
          </p:nvCxnSpPr>
          <p:spPr>
            <a:xfrm>
              <a:off x="0" y="1071307"/>
              <a:ext cx="12192000" cy="0"/>
            </a:xfrm>
            <a:prstGeom prst="line">
              <a:avLst/>
            </a:prstGeom>
            <a:ln>
              <a:solidFill>
                <a:schemeClr val="dk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"/>
            <p:cNvSpPr/>
            <p:nvPr/>
          </p:nvSpPr>
          <p:spPr>
            <a:xfrm>
              <a:off x="0" y="0"/>
              <a:ext cx="12192000" cy="88344"/>
            </a:xfrm>
            <a:prstGeom prst="rect">
              <a:avLst/>
            </a:prstGeom>
            <a:gradFill flip="xy" rotWithShape="1">
              <a:gsLst>
                <a:gs pos="0">
                  <a:srgbClr val="abaddd">
                    <a:alpha val="100000"/>
                  </a:srgbClr>
                </a:gs>
                <a:gs pos="100000">
                  <a:srgbClr val="bb98e6">
                    <a:alpha val="100000"/>
                  </a:srgbClr>
                </a:gs>
              </a:gsLst>
              <a:lin ang="0" scaled="1"/>
              <a:tileRect/>
            </a:gradFill>
            <a:ln w="19050" cap="flat" cmpd="sng" algn="ctr">
              <a:noFill/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"/>
          <p:cNvSpPr txBox="1"/>
          <p:nvPr/>
        </p:nvSpPr>
        <p:spPr>
          <a:xfrm>
            <a:off x="220265" y="202406"/>
            <a:ext cx="2250281" cy="3671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753665" y="288004"/>
            <a:ext cx="4192217" cy="5292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900">
                <a:latin typeface="한컴 바겐세일 M"/>
                <a:ea typeface="한컴 바겐세일 M"/>
              </a:rPr>
              <a:t>구조</a:t>
            </a:r>
            <a:endParaRPr lang="ko-KR" altLang="en-US" sz="2900">
              <a:latin typeface="한컴 바겐세일 M"/>
              <a:ea typeface="한컴 바겐세일 M"/>
            </a:endParaRPr>
          </a:p>
        </p:txBody>
      </p:sp>
      <p:pic>
        <p:nvPicPr>
          <p:cNvPr id="153" name="Google Shape;467;p27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289379" y="3825096"/>
            <a:ext cx="659775" cy="6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468;p27"/>
          <p:cNvSpPr/>
          <p:nvPr/>
        </p:nvSpPr>
        <p:spPr>
          <a:xfrm>
            <a:off x="4636249" y="4686079"/>
            <a:ext cx="6862800" cy="1950600"/>
          </a:xfrm>
          <a:prstGeom prst="flowChartAlternateProcess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155" name="Google Shape;469;p27"/>
          <p:cNvCxnSpPr/>
          <p:nvPr/>
        </p:nvCxnSpPr>
        <p:spPr>
          <a:xfrm>
            <a:off x="5511486" y="6246892"/>
            <a:ext cx="153600" cy="120300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cxnSp>
        <p:nvCxnSpPr>
          <p:cNvPr id="156" name="Google Shape;470;p27"/>
          <p:cNvCxnSpPr/>
          <p:nvPr/>
        </p:nvCxnSpPr>
        <p:spPr>
          <a:xfrm flipH="1">
            <a:off x="5641394" y="6246892"/>
            <a:ext cx="153600" cy="120300"/>
          </a:xfrm>
          <a:prstGeom prst="straightConnector1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157" name="Google Shape;471;p27"/>
          <p:cNvSpPr txBox="1"/>
          <p:nvPr/>
        </p:nvSpPr>
        <p:spPr>
          <a:xfrm>
            <a:off x="5411811" y="6385124"/>
            <a:ext cx="815700" cy="261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defRPr/>
            </a:pPr>
            <a:r>
              <a:rPr lang="ko-KR" sz="1100" b="1" i="0" u="none" strike="noStrike" cap="none">
                <a:solidFill>
                  <a:srgbClr val="000000"/>
                </a:solidFill>
                <a:latin typeface="굴림"/>
                <a:ea typeface="굴림"/>
                <a:cs typeface="Calibri"/>
                <a:sym typeface="Calibri"/>
              </a:rPr>
              <a:t>간부1</a:t>
            </a:r>
            <a:endParaRPr sz="1100" b="1" i="0" u="none" strike="noStrike" cap="none">
              <a:solidFill>
                <a:srgbClr val="000000"/>
              </a:solidFill>
              <a:latin typeface="굴림"/>
              <a:ea typeface="굴림"/>
              <a:cs typeface="Calibri"/>
              <a:sym typeface="Calibri"/>
            </a:endParaRPr>
          </a:p>
        </p:txBody>
      </p:sp>
      <p:pic>
        <p:nvPicPr>
          <p:cNvPr id="158" name="Google Shape;472;p27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5081772" y="5156479"/>
            <a:ext cx="1125254" cy="9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473;p27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5190924" y="5232856"/>
            <a:ext cx="510049" cy="37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474;p27"/>
          <p:cNvPicPr/>
          <p:nvPr/>
        </p:nvPicPr>
        <p:blipFill rotWithShape="1">
          <a:blip r:embed="rId7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/>
          </a:stretch>
        </p:blipFill>
        <p:spPr>
          <a:xfrm>
            <a:off x="851762" y="3159629"/>
            <a:ext cx="2027391" cy="21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475;p27"/>
          <p:cNvPicPr/>
          <p:nvPr/>
        </p:nvPicPr>
        <p:blipFill rotWithShape="1">
          <a:blip r:embed="rId8">
            <a:alphaModFix/>
          </a:blip>
          <a:srcRect t="21170" b="21040"/>
          <a:stretch>
            <a:fillRect/>
          </a:stretch>
        </p:blipFill>
        <p:spPr>
          <a:xfrm>
            <a:off x="1272631" y="4297498"/>
            <a:ext cx="1370035" cy="395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476;p27"/>
          <p:cNvPicPr/>
          <p:nvPr/>
        </p:nvPicPr>
        <p:blipFill rotWithShape="1">
          <a:blip r:embed="rId9">
            <a:alphaModFix/>
          </a:blip>
          <a:stretch>
            <a:fillRect/>
          </a:stretch>
        </p:blipFill>
        <p:spPr>
          <a:xfrm>
            <a:off x="1862284" y="3807819"/>
            <a:ext cx="535778" cy="535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477;p27"/>
          <p:cNvPicPr/>
          <p:nvPr/>
        </p:nvPicPr>
        <p:blipFill rotWithShape="1">
          <a:blip r:embed="rId10">
            <a:alphaModFix/>
          </a:blip>
          <a:srcRect b="35870"/>
          <a:stretch>
            <a:fillRect/>
          </a:stretch>
        </p:blipFill>
        <p:spPr>
          <a:xfrm>
            <a:off x="4555863" y="4209279"/>
            <a:ext cx="1379876" cy="7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478;p27"/>
          <p:cNvPicPr/>
          <p:nvPr/>
        </p:nvPicPr>
        <p:blipFill rotWithShape="1">
          <a:blip r:embed="rId11">
            <a:alphaModFix/>
          </a:blip>
          <a:srcRect/>
          <a:stretch>
            <a:fillRect/>
          </a:stretch>
        </p:blipFill>
        <p:spPr>
          <a:xfrm>
            <a:off x="3959575" y="2938092"/>
            <a:ext cx="853688" cy="75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479;p27"/>
          <p:cNvSpPr txBox="1"/>
          <p:nvPr/>
        </p:nvSpPr>
        <p:spPr>
          <a:xfrm>
            <a:off x="4077375" y="3617754"/>
            <a:ext cx="1517100" cy="45512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b="1">
                <a:latin typeface="Calibri"/>
                <a:ea typeface="Calibri"/>
                <a:cs typeface="Calibri"/>
                <a:sym typeface="Calibri"/>
              </a:rPr>
              <a:t>orderer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480;p27"/>
          <p:cNvSpPr txBox="1"/>
          <p:nvPr/>
        </p:nvSpPr>
        <p:spPr>
          <a:xfrm>
            <a:off x="9065361" y="6352349"/>
            <a:ext cx="815700" cy="261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defRPr/>
            </a:pPr>
            <a:r>
              <a:rPr lang="ko-KR" sz="1100" b="1">
                <a:latin typeface="굴림"/>
                <a:ea typeface="굴림"/>
                <a:cs typeface="Calibri"/>
                <a:sym typeface="Calibri"/>
              </a:rPr>
              <a:t>용사</a:t>
            </a:r>
            <a:r>
              <a:rPr lang="en-US" altLang="ko-KR" sz="1100" b="1">
                <a:latin typeface="굴림"/>
                <a:ea typeface="굴림"/>
                <a:cs typeface="Calibri"/>
                <a:sym typeface="Calibri"/>
              </a:rPr>
              <a:t>2</a:t>
            </a:r>
            <a:endParaRPr lang="en-US" altLang="ko-KR" sz="1100" b="1">
              <a:latin typeface="굴림"/>
              <a:ea typeface="굴림"/>
              <a:cs typeface="Calibri"/>
              <a:sym typeface="Calibri"/>
            </a:endParaRPr>
          </a:p>
        </p:txBody>
      </p:sp>
      <p:cxnSp>
        <p:nvCxnSpPr>
          <p:cNvPr id="167" name="Google Shape;481;p27"/>
          <p:cNvCxnSpPr/>
          <p:nvPr/>
        </p:nvCxnSpPr>
        <p:spPr>
          <a:xfrm>
            <a:off x="9152039" y="6226295"/>
            <a:ext cx="286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cxnSp>
        <p:nvCxnSpPr>
          <p:cNvPr id="168" name="Google Shape;482;p27"/>
          <p:cNvCxnSpPr/>
          <p:nvPr/>
        </p:nvCxnSpPr>
        <p:spPr>
          <a:xfrm>
            <a:off x="9152039" y="6288259"/>
            <a:ext cx="286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cxnSp>
        <p:nvCxnSpPr>
          <p:cNvPr id="169" name="Google Shape;483;p27"/>
          <p:cNvCxnSpPr/>
          <p:nvPr/>
        </p:nvCxnSpPr>
        <p:spPr>
          <a:xfrm>
            <a:off x="9152039" y="6350923"/>
            <a:ext cx="286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pic>
        <p:nvPicPr>
          <p:cNvPr id="170" name="Google Shape;484;p27"/>
          <p:cNvPicPr/>
          <p:nvPr/>
        </p:nvPicPr>
        <p:blipFill rotWithShape="1">
          <a:blip r:embed="rId12">
            <a:alphaModFix/>
          </a:blip>
          <a:stretch>
            <a:fillRect/>
          </a:stretch>
        </p:blipFill>
        <p:spPr>
          <a:xfrm>
            <a:off x="7002254" y="3228833"/>
            <a:ext cx="659775" cy="6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485;p27"/>
          <p:cNvPicPr/>
          <p:nvPr/>
        </p:nvPicPr>
        <p:blipFill rotWithShape="1">
          <a:blip r:embed="rId1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rcRect/>
          <a:stretch>
            <a:fillRect/>
          </a:stretch>
        </p:blipFill>
        <p:spPr>
          <a:xfrm>
            <a:off x="6564637" y="2563366"/>
            <a:ext cx="2027391" cy="21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486;p27"/>
          <p:cNvPicPr/>
          <p:nvPr/>
        </p:nvPicPr>
        <p:blipFill rotWithShape="1">
          <a:blip r:embed="rId14">
            <a:alphaModFix/>
          </a:blip>
          <a:srcRect t="21170" b="21040"/>
          <a:stretch>
            <a:fillRect/>
          </a:stretch>
        </p:blipFill>
        <p:spPr>
          <a:xfrm>
            <a:off x="6985506" y="3701236"/>
            <a:ext cx="1370035" cy="395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487;p27"/>
          <p:cNvPicPr/>
          <p:nvPr/>
        </p:nvPicPr>
        <p:blipFill rotWithShape="1">
          <a:blip r:embed="rId15">
            <a:alphaModFix/>
          </a:blip>
          <a:stretch>
            <a:fillRect/>
          </a:stretch>
        </p:blipFill>
        <p:spPr>
          <a:xfrm>
            <a:off x="7575159" y="3211557"/>
            <a:ext cx="535778" cy="53578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488;p27"/>
          <p:cNvSpPr/>
          <p:nvPr/>
        </p:nvSpPr>
        <p:spPr>
          <a:xfrm>
            <a:off x="8986166" y="1860001"/>
            <a:ext cx="2569200" cy="1526700"/>
          </a:xfrm>
          <a:prstGeom prst="flowChartAlternateProcess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175" name="Google Shape;489;p27"/>
          <p:cNvCxnSpPr/>
          <p:nvPr/>
        </p:nvCxnSpPr>
        <p:spPr>
          <a:xfrm>
            <a:off x="9667717" y="3029204"/>
            <a:ext cx="286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cxnSp>
        <p:nvCxnSpPr>
          <p:cNvPr id="176" name="Google Shape;490;p27"/>
          <p:cNvCxnSpPr/>
          <p:nvPr/>
        </p:nvCxnSpPr>
        <p:spPr>
          <a:xfrm>
            <a:off x="9667717" y="3091167"/>
            <a:ext cx="286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cxnSp>
        <p:nvCxnSpPr>
          <p:cNvPr id="177" name="Google Shape;491;p27"/>
          <p:cNvCxnSpPr/>
          <p:nvPr/>
        </p:nvCxnSpPr>
        <p:spPr>
          <a:xfrm>
            <a:off x="9667717" y="3153831"/>
            <a:ext cx="286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178" name="Google Shape;492;p27"/>
          <p:cNvSpPr txBox="1"/>
          <p:nvPr/>
        </p:nvSpPr>
        <p:spPr>
          <a:xfrm>
            <a:off x="9588952" y="3159801"/>
            <a:ext cx="760500" cy="26194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defRPr/>
            </a:pPr>
            <a:r>
              <a:rPr lang="ko-KR" sz="1100" b="1" i="0" u="none" strike="noStrike" cap="none">
                <a:solidFill>
                  <a:srgbClr val="000000"/>
                </a:solidFill>
                <a:latin typeface="굴림"/>
                <a:ea typeface="굴림"/>
                <a:cs typeface="Calibri"/>
                <a:sym typeface="Calibri"/>
              </a:rPr>
              <a:t>용사</a:t>
            </a:r>
            <a:r>
              <a:rPr lang="en-US" altLang="ko-KR" sz="1100" b="1" i="0" u="none" strike="noStrike" cap="none">
                <a:solidFill>
                  <a:srgbClr val="000000"/>
                </a:solidFill>
                <a:latin typeface="굴림"/>
                <a:ea typeface="굴림"/>
                <a:cs typeface="Calibri"/>
                <a:sym typeface="Calibri"/>
              </a:rPr>
              <a:t>2</a:t>
            </a:r>
            <a:endParaRPr lang="en-US" altLang="ko-KR" sz="1100" b="1" i="0" u="none" strike="noStrike" cap="none">
              <a:solidFill>
                <a:srgbClr val="000000"/>
              </a:solidFill>
              <a:latin typeface="굴림"/>
              <a:ea typeface="굴림"/>
              <a:cs typeface="Calibri"/>
              <a:sym typeface="Calibri"/>
            </a:endParaRPr>
          </a:p>
        </p:txBody>
      </p:sp>
      <p:pic>
        <p:nvPicPr>
          <p:cNvPr id="179" name="Google Shape;493;p27"/>
          <p:cNvPicPr/>
          <p:nvPr/>
        </p:nvPicPr>
        <p:blipFill rotWithShape="1">
          <a:blip r:embed="rId16">
            <a:alphaModFix/>
          </a:blip>
          <a:srcRect b="35870"/>
          <a:stretch>
            <a:fillRect/>
          </a:stretch>
        </p:blipFill>
        <p:spPr>
          <a:xfrm>
            <a:off x="8952991" y="1242963"/>
            <a:ext cx="1379876" cy="7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498;p27"/>
          <p:cNvPicPr/>
          <p:nvPr/>
        </p:nvPicPr>
        <p:blipFill rotWithShape="1">
          <a:blip r:embed="rId17">
            <a:alphaModFix/>
          </a:blip>
          <a:stretch>
            <a:fillRect/>
          </a:stretch>
        </p:blipFill>
        <p:spPr>
          <a:xfrm>
            <a:off x="6512364" y="5962580"/>
            <a:ext cx="371709" cy="3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499;p27"/>
          <p:cNvSpPr/>
          <p:nvPr/>
        </p:nvSpPr>
        <p:spPr>
          <a:xfrm>
            <a:off x="7107693" y="1612989"/>
            <a:ext cx="915900" cy="915900"/>
          </a:xfrm>
          <a:prstGeom prst="can">
            <a:avLst>
              <a:gd name="adj" fmla="val 25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500;p27"/>
          <p:cNvPicPr/>
          <p:nvPr/>
        </p:nvPicPr>
        <p:blipFill rotWithShape="1">
          <a:blip r:embed="rId18">
            <a:alphaModFix/>
          </a:blip>
          <a:srcRect/>
          <a:stretch>
            <a:fillRect/>
          </a:stretch>
        </p:blipFill>
        <p:spPr>
          <a:xfrm>
            <a:off x="7212783" y="1994942"/>
            <a:ext cx="705610" cy="33452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w="sm" len="sm"/>
            <a:tailEnd w="sm" len="sm"/>
          </a:ln>
        </p:spPr>
      </p:pic>
      <p:pic>
        <p:nvPicPr>
          <p:cNvPr id="183" name="Google Shape;501;p27"/>
          <p:cNvPicPr/>
          <p:nvPr/>
        </p:nvPicPr>
        <p:blipFill rotWithShape="1">
          <a:blip r:embed="rId19">
            <a:alphaModFix/>
          </a:blip>
          <a:stretch>
            <a:fillRect/>
          </a:stretch>
        </p:blipFill>
        <p:spPr>
          <a:xfrm>
            <a:off x="5643964" y="5241212"/>
            <a:ext cx="371700" cy="371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502;p27"/>
          <p:cNvPicPr/>
          <p:nvPr/>
        </p:nvPicPr>
        <p:blipFill rotWithShape="1">
          <a:blip r:embed="rId20">
            <a:alphaModFix/>
          </a:blip>
          <a:srcRect/>
          <a:stretch>
            <a:fillRect/>
          </a:stretch>
        </p:blipFill>
        <p:spPr>
          <a:xfrm>
            <a:off x="5490142" y="5374432"/>
            <a:ext cx="278025" cy="27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503;p27"/>
          <p:cNvPicPr/>
          <p:nvPr/>
        </p:nvPicPr>
        <p:blipFill rotWithShape="1">
          <a:blip r:embed="rId21">
            <a:alphaModFix/>
          </a:blip>
          <a:srcRect/>
          <a:stretch>
            <a:fillRect/>
          </a:stretch>
        </p:blipFill>
        <p:spPr>
          <a:xfrm>
            <a:off x="8742135" y="5138616"/>
            <a:ext cx="1125254" cy="9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504;p27"/>
          <p:cNvPicPr/>
          <p:nvPr/>
        </p:nvPicPr>
        <p:blipFill rotWithShape="1">
          <a:blip r:embed="rId22">
            <a:alphaModFix/>
          </a:blip>
          <a:srcRect/>
          <a:stretch>
            <a:fillRect/>
          </a:stretch>
        </p:blipFill>
        <p:spPr>
          <a:xfrm>
            <a:off x="8851287" y="5214994"/>
            <a:ext cx="510049" cy="37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505;p27"/>
          <p:cNvPicPr/>
          <p:nvPr/>
        </p:nvPicPr>
        <p:blipFill rotWithShape="1">
          <a:blip r:embed="rId23">
            <a:alphaModFix/>
          </a:blip>
          <a:stretch>
            <a:fillRect/>
          </a:stretch>
        </p:blipFill>
        <p:spPr>
          <a:xfrm>
            <a:off x="9304327" y="5223350"/>
            <a:ext cx="371700" cy="371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506;p27"/>
          <p:cNvPicPr/>
          <p:nvPr/>
        </p:nvPicPr>
        <p:blipFill rotWithShape="1">
          <a:blip r:embed="rId24">
            <a:alphaModFix/>
          </a:blip>
          <a:srcRect/>
          <a:stretch>
            <a:fillRect/>
          </a:stretch>
        </p:blipFill>
        <p:spPr>
          <a:xfrm>
            <a:off x="9150504" y="5356570"/>
            <a:ext cx="278025" cy="27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507;p27"/>
          <p:cNvPicPr/>
          <p:nvPr/>
        </p:nvPicPr>
        <p:blipFill rotWithShape="1">
          <a:blip r:embed="rId25">
            <a:alphaModFix/>
          </a:blip>
          <a:srcRect/>
          <a:stretch>
            <a:fillRect/>
          </a:stretch>
        </p:blipFill>
        <p:spPr>
          <a:xfrm>
            <a:off x="9248188" y="1970650"/>
            <a:ext cx="1125254" cy="9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508;p27"/>
          <p:cNvPicPr/>
          <p:nvPr/>
        </p:nvPicPr>
        <p:blipFill rotWithShape="1">
          <a:blip r:embed="rId26">
            <a:alphaModFix/>
          </a:blip>
          <a:srcRect/>
          <a:stretch>
            <a:fillRect/>
          </a:stretch>
        </p:blipFill>
        <p:spPr>
          <a:xfrm>
            <a:off x="9357340" y="2047027"/>
            <a:ext cx="510049" cy="37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509;p27"/>
          <p:cNvPicPr/>
          <p:nvPr/>
        </p:nvPicPr>
        <p:blipFill rotWithShape="1">
          <a:blip r:embed="rId27">
            <a:alphaModFix/>
          </a:blip>
          <a:stretch>
            <a:fillRect/>
          </a:stretch>
        </p:blipFill>
        <p:spPr>
          <a:xfrm>
            <a:off x="9810380" y="2055383"/>
            <a:ext cx="371700" cy="371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510;p27"/>
          <p:cNvPicPr/>
          <p:nvPr/>
        </p:nvPicPr>
        <p:blipFill rotWithShape="1">
          <a:blip r:embed="rId28">
            <a:alphaModFix/>
          </a:blip>
          <a:srcRect/>
          <a:stretch>
            <a:fillRect/>
          </a:stretch>
        </p:blipFill>
        <p:spPr>
          <a:xfrm>
            <a:off x="9656557" y="2188603"/>
            <a:ext cx="278025" cy="27802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511;p27"/>
          <p:cNvSpPr/>
          <p:nvPr/>
        </p:nvSpPr>
        <p:spPr>
          <a:xfrm>
            <a:off x="559478" y="1728388"/>
            <a:ext cx="2569200" cy="1526700"/>
          </a:xfrm>
          <a:prstGeom prst="flowChartAlternateProcess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194" name="Google Shape;512;p27"/>
          <p:cNvCxnSpPr/>
          <p:nvPr/>
        </p:nvCxnSpPr>
        <p:spPr>
          <a:xfrm>
            <a:off x="1241029" y="2897591"/>
            <a:ext cx="286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cxnSp>
        <p:nvCxnSpPr>
          <p:cNvPr id="195" name="Google Shape;513;p27"/>
          <p:cNvCxnSpPr/>
          <p:nvPr/>
        </p:nvCxnSpPr>
        <p:spPr>
          <a:xfrm>
            <a:off x="1241029" y="2959555"/>
            <a:ext cx="2862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cxnSp>
      <p:sp>
        <p:nvSpPr>
          <p:cNvPr id="196" name="Google Shape;514;p27"/>
          <p:cNvSpPr txBox="1"/>
          <p:nvPr/>
        </p:nvSpPr>
        <p:spPr>
          <a:xfrm>
            <a:off x="1162265" y="2942463"/>
            <a:ext cx="760500" cy="261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  <a:defRPr/>
            </a:pPr>
            <a:r>
              <a:rPr lang="ko-KR" sz="1100" b="1" i="0" u="none" strike="noStrike" cap="none">
                <a:solidFill>
                  <a:srgbClr val="000000"/>
                </a:solidFill>
                <a:latin typeface="굴림"/>
                <a:ea typeface="굴림"/>
                <a:cs typeface="Calibri"/>
                <a:sym typeface="Calibri"/>
              </a:rPr>
              <a:t>용사</a:t>
            </a:r>
            <a:r>
              <a:rPr lang="en-US" altLang="ko-KR" sz="1100" b="1" i="0" u="none" strike="noStrike" cap="none">
                <a:solidFill>
                  <a:srgbClr val="000000"/>
                </a:solidFill>
                <a:latin typeface="굴림"/>
                <a:ea typeface="굴림"/>
                <a:cs typeface="Calibri"/>
                <a:sym typeface="Calibri"/>
              </a:rPr>
              <a:t>1</a:t>
            </a:r>
            <a:endParaRPr lang="en-US" altLang="ko-KR" sz="1100" b="1" i="0" u="none" strike="noStrike" cap="none">
              <a:solidFill>
                <a:srgbClr val="000000"/>
              </a:solidFill>
              <a:latin typeface="굴림"/>
              <a:ea typeface="굴림"/>
              <a:cs typeface="Calibri"/>
              <a:sym typeface="Calibri"/>
            </a:endParaRPr>
          </a:p>
        </p:txBody>
      </p:sp>
      <p:pic>
        <p:nvPicPr>
          <p:cNvPr id="197" name="Google Shape;515;p27"/>
          <p:cNvPicPr/>
          <p:nvPr/>
        </p:nvPicPr>
        <p:blipFill rotWithShape="1">
          <a:blip r:embed="rId29">
            <a:alphaModFix/>
          </a:blip>
          <a:srcRect b="35870"/>
          <a:stretch>
            <a:fillRect/>
          </a:stretch>
        </p:blipFill>
        <p:spPr>
          <a:xfrm>
            <a:off x="526303" y="1111350"/>
            <a:ext cx="1379876" cy="7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516;p27"/>
          <p:cNvPicPr/>
          <p:nvPr/>
        </p:nvPicPr>
        <p:blipFill rotWithShape="1">
          <a:blip r:embed="rId30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>
            <a:off x="2057600" y="2002060"/>
            <a:ext cx="475601" cy="47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517;p27"/>
          <p:cNvPicPr/>
          <p:nvPr/>
        </p:nvPicPr>
        <p:blipFill rotWithShape="1">
          <a:blip r:embed="rId31">
            <a:alphaModFix/>
          </a:blip>
          <a:srcRect/>
          <a:stretch>
            <a:fillRect/>
          </a:stretch>
        </p:blipFill>
        <p:spPr>
          <a:xfrm>
            <a:off x="821500" y="1839037"/>
            <a:ext cx="1125254" cy="9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518;p27"/>
          <p:cNvPicPr/>
          <p:nvPr/>
        </p:nvPicPr>
        <p:blipFill rotWithShape="1">
          <a:blip r:embed="rId32">
            <a:alphaModFix/>
          </a:blip>
          <a:srcRect/>
          <a:stretch>
            <a:fillRect/>
          </a:stretch>
        </p:blipFill>
        <p:spPr>
          <a:xfrm>
            <a:off x="930652" y="1915415"/>
            <a:ext cx="510049" cy="37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519;p27"/>
          <p:cNvPicPr/>
          <p:nvPr/>
        </p:nvPicPr>
        <p:blipFill rotWithShape="1">
          <a:blip r:embed="rId33">
            <a:alphaModFix/>
          </a:blip>
          <a:stretch>
            <a:fillRect/>
          </a:stretch>
        </p:blipFill>
        <p:spPr>
          <a:xfrm>
            <a:off x="1383692" y="1923771"/>
            <a:ext cx="371700" cy="371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520;p27"/>
          <p:cNvPicPr/>
          <p:nvPr/>
        </p:nvPicPr>
        <p:blipFill rotWithShape="1">
          <a:blip r:embed="rId34">
            <a:alphaModFix/>
          </a:blip>
          <a:srcRect/>
          <a:stretch>
            <a:fillRect/>
          </a:stretch>
        </p:blipFill>
        <p:spPr>
          <a:xfrm>
            <a:off x="1229870" y="2056991"/>
            <a:ext cx="278025" cy="2780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"/>
          <p:cNvCxnSpPr>
            <a:endCxn id="181" idx="2"/>
          </p:cNvCxnSpPr>
          <p:nvPr/>
        </p:nvCxnSpPr>
        <p:spPr>
          <a:xfrm flipV="1">
            <a:off x="2130173" y="2070938"/>
            <a:ext cx="4977520" cy="715582"/>
          </a:xfrm>
          <a:prstGeom prst="straightConnector1">
            <a:avLst/>
          </a:prstGeom>
          <a:ln w="19050">
            <a:solidFill>
              <a:srgbClr val="c9551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"/>
          <p:cNvCxnSpPr>
            <a:endCxn id="181" idx="4"/>
          </p:cNvCxnSpPr>
          <p:nvPr/>
        </p:nvCxnSpPr>
        <p:spPr>
          <a:xfrm rot="10800000">
            <a:off x="8023593" y="2070939"/>
            <a:ext cx="1355325" cy="18392"/>
          </a:xfrm>
          <a:prstGeom prst="straightConnector1">
            <a:avLst/>
          </a:prstGeom>
          <a:ln w="19050">
            <a:solidFill>
              <a:srgbClr val="0d794f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"/>
          <p:cNvCxnSpPr>
            <a:stCxn id="185" idx="0"/>
          </p:cNvCxnSpPr>
          <p:nvPr/>
        </p:nvCxnSpPr>
        <p:spPr>
          <a:xfrm rot="16200000" flipV="1">
            <a:off x="7365742" y="3199599"/>
            <a:ext cx="2640924" cy="1237109"/>
          </a:xfrm>
          <a:prstGeom prst="straightConnector1">
            <a:avLst/>
          </a:prstGeom>
          <a:ln w="19050">
            <a:solidFill>
              <a:srgbClr val="0d794f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"/>
          <p:cNvCxnSpPr>
            <a:endCxn id="158" idx="0"/>
          </p:cNvCxnSpPr>
          <p:nvPr/>
        </p:nvCxnSpPr>
        <p:spPr>
          <a:xfrm rot="5400000">
            <a:off x="4913682" y="3067905"/>
            <a:ext cx="2819290" cy="1357854"/>
          </a:xfrm>
          <a:prstGeom prst="straightConnector1">
            <a:avLst/>
          </a:prstGeom>
          <a:ln w="19050">
            <a:solidFill>
              <a:srgbClr val="c9551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"/>
          <p:cNvCxnSpPr/>
          <p:nvPr/>
        </p:nvCxnSpPr>
        <p:spPr>
          <a:xfrm flipV="1">
            <a:off x="5973255" y="4319876"/>
            <a:ext cx="1148892" cy="815025"/>
          </a:xfrm>
          <a:prstGeom prst="straightConnector1">
            <a:avLst/>
          </a:prstGeom>
          <a:ln w="19050">
            <a:solidFill>
              <a:srgbClr val="0d794f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"/>
          <p:cNvCxnSpPr>
            <a:stCxn id="159" idx="1"/>
          </p:cNvCxnSpPr>
          <p:nvPr/>
        </p:nvCxnSpPr>
        <p:spPr>
          <a:xfrm rot="10800000">
            <a:off x="2619866" y="4879593"/>
            <a:ext cx="2571057" cy="539114"/>
          </a:xfrm>
          <a:prstGeom prst="straightConnector1">
            <a:avLst/>
          </a:prstGeom>
          <a:ln w="19050">
            <a:solidFill>
              <a:srgbClr val="c9551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"/>
          <p:cNvCxnSpPr/>
          <p:nvPr/>
        </p:nvCxnSpPr>
        <p:spPr>
          <a:xfrm flipV="1">
            <a:off x="2811348" y="3657054"/>
            <a:ext cx="1148892" cy="672642"/>
          </a:xfrm>
          <a:prstGeom prst="straightConnector1">
            <a:avLst/>
          </a:prstGeom>
          <a:ln w="19050">
            <a:solidFill>
              <a:srgbClr val="c9551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"/>
          <p:cNvCxnSpPr/>
          <p:nvPr/>
        </p:nvCxnSpPr>
        <p:spPr>
          <a:xfrm rot="10800000">
            <a:off x="4814544" y="3657054"/>
            <a:ext cx="1787165" cy="211121"/>
          </a:xfrm>
          <a:prstGeom prst="straightConnector1">
            <a:avLst/>
          </a:prstGeom>
          <a:noFill/>
          <a:ln w="19050" cap="flat" cmpd="sng" algn="ctr">
            <a:solidFill>
              <a:srgbClr val="0d794f">
                <a:alpha val="100000"/>
              </a:srgbClr>
            </a:solidFill>
            <a:prstDash val="lgDash"/>
            <a:tailEnd type="arrow"/>
          </a:ln>
        </p:spPr>
      </p:cxnSp>
      <p:cxnSp>
        <p:nvCxnSpPr>
          <p:cNvPr id="211" name=""/>
          <p:cNvCxnSpPr/>
          <p:nvPr/>
        </p:nvCxnSpPr>
        <p:spPr>
          <a:xfrm rot="5400000" flipH="1" flipV="1">
            <a:off x="1418086" y="3275209"/>
            <a:ext cx="714590" cy="49098"/>
          </a:xfrm>
          <a:prstGeom prst="straightConnector1">
            <a:avLst/>
          </a:prstGeom>
          <a:noFill/>
          <a:ln w="19050" cap="flat" cmpd="sng" algn="ctr">
            <a:solidFill>
              <a:srgbClr val="c95510">
                <a:alpha val="100000"/>
              </a:srgbClr>
            </a:solidFill>
            <a:prstDash val="lgDash"/>
            <a:tailEnd type="arrow"/>
          </a:ln>
        </p:spPr>
      </p:cxnSp>
      <p:cxnSp>
        <p:nvCxnSpPr>
          <p:cNvPr id="212" name=""/>
          <p:cNvCxnSpPr/>
          <p:nvPr/>
        </p:nvCxnSpPr>
        <p:spPr>
          <a:xfrm>
            <a:off x="1976683" y="4869773"/>
            <a:ext cx="3220824" cy="677551"/>
          </a:xfrm>
          <a:prstGeom prst="straightConnector1">
            <a:avLst/>
          </a:prstGeom>
          <a:noFill/>
          <a:ln w="19050" cap="flat" cmpd="sng" algn="ctr">
            <a:solidFill>
              <a:srgbClr val="c95510">
                <a:alpha val="100000"/>
              </a:srgbClr>
            </a:solidFill>
            <a:prstDash val="lgDash"/>
            <a:tailEnd type="arrow"/>
          </a:ln>
        </p:spPr>
      </p:cxnSp>
      <p:cxnSp>
        <p:nvCxnSpPr>
          <p:cNvPr id="213" name=""/>
          <p:cNvCxnSpPr/>
          <p:nvPr/>
        </p:nvCxnSpPr>
        <p:spPr>
          <a:xfrm rot="10800000" flipV="1">
            <a:off x="5865240" y="4290426"/>
            <a:ext cx="1070334" cy="815016"/>
          </a:xfrm>
          <a:prstGeom prst="straightConnector1">
            <a:avLst/>
          </a:prstGeom>
          <a:ln w="19050">
            <a:solidFill>
              <a:srgbClr val="0d794f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"/>
          <p:cNvCxnSpPr/>
          <p:nvPr/>
        </p:nvCxnSpPr>
        <p:spPr>
          <a:xfrm rot="5400000">
            <a:off x="5079282" y="3106490"/>
            <a:ext cx="2716172" cy="1340650"/>
          </a:xfrm>
          <a:prstGeom prst="straightConnector1">
            <a:avLst/>
          </a:prstGeom>
          <a:noFill/>
          <a:ln w="19050" cap="flat" cmpd="sng" algn="ctr">
            <a:solidFill>
              <a:srgbClr val="0d794f">
                <a:alpha val="100000"/>
              </a:srgbClr>
            </a:solidFill>
            <a:prstDash val="lgDash"/>
            <a:tailEnd type="arrow"/>
          </a:ln>
        </p:spPr>
      </p:cxnSp>
      <p:sp>
        <p:nvSpPr>
          <p:cNvPr id="215" name=""/>
          <p:cNvSpPr txBox="1"/>
          <p:nvPr/>
        </p:nvSpPr>
        <p:spPr>
          <a:xfrm>
            <a:off x="1977306" y="2463358"/>
            <a:ext cx="893582" cy="243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>
                <a:solidFill>
                  <a:srgbClr val="c95510"/>
                </a:solidFill>
              </a:rPr>
              <a:t>부식 장부</a:t>
            </a:r>
            <a:endParaRPr lang="ko-KR" altLang="en-US" sz="1000" b="1">
              <a:solidFill>
                <a:srgbClr val="c95510"/>
              </a:solidFill>
            </a:endParaRPr>
          </a:p>
        </p:txBody>
      </p:sp>
      <p:pic>
        <p:nvPicPr>
          <p:cNvPr id="216" name="Google Shape;516;p27"/>
          <p:cNvPicPr/>
          <p:nvPr/>
        </p:nvPicPr>
        <p:blipFill rotWithShape="1">
          <a:blip r:embed="rId35">
            <a:alphaModFix/>
            <a:duotone>
              <a:srgbClr val="c95510">
                <a:alpha val="100000"/>
              </a:srgbClr>
              <a:srgbClr val="ffffff">
                <a:alpha val="100000"/>
              </a:srgbClr>
            </a:duotone>
            <a:lum/>
          </a:blip>
          <a:stretch>
            <a:fillRect/>
          </a:stretch>
        </p:blipFill>
        <p:spPr>
          <a:xfrm>
            <a:off x="6176294" y="5199148"/>
            <a:ext cx="475601" cy="47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"/>
          <p:cNvSpPr txBox="1"/>
          <p:nvPr/>
        </p:nvSpPr>
        <p:spPr>
          <a:xfrm>
            <a:off x="6096000" y="5660445"/>
            <a:ext cx="893582" cy="243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0" cap="none" spc="0" normalizeH="0" baseline="0" mc:Ignorable="hp" hp:hslEmbossed="0">
                <a:solidFill>
                  <a:srgbClr val="c95510"/>
                </a:solidFill>
                <a:latin typeface="Arial"/>
                <a:ea typeface="Arial"/>
                <a:cs typeface="Arial"/>
                <a:sym typeface="Arial"/>
              </a:rPr>
              <a:t>부식 장부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0" cap="none" spc="0" normalizeH="0" baseline="0" mc:Ignorable="hp" hp:hslEmbossed="0">
              <a:solidFill>
                <a:srgbClr val="c9551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516;p27"/>
          <p:cNvPicPr/>
          <p:nvPr/>
        </p:nvPicPr>
        <p:blipFill rotWithShape="1">
          <a:blip r:embed="rId36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  <a:lum/>
          </a:blip>
          <a:stretch>
            <a:fillRect/>
          </a:stretch>
        </p:blipFill>
        <p:spPr>
          <a:xfrm>
            <a:off x="6748086" y="5190801"/>
            <a:ext cx="475601" cy="47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"/>
          <p:cNvSpPr txBox="1"/>
          <p:nvPr/>
        </p:nvSpPr>
        <p:spPr>
          <a:xfrm>
            <a:off x="6667792" y="5652098"/>
            <a:ext cx="893582" cy="243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0" cap="none" spc="0" normalizeH="0" baseline="0" mc:Ignorable="hp" hp:hslEmbossed="0">
                <a:solidFill>
                  <a:srgbClr val="0d794f"/>
                </a:solidFill>
                <a:latin typeface="Arial"/>
                <a:ea typeface="Arial"/>
                <a:cs typeface="Arial"/>
                <a:sym typeface="Arial"/>
              </a:rPr>
              <a:t>총기 장부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0" cap="none" spc="0" normalizeH="0" baseline="0" mc:Ignorable="hp" hp:hslEmbossed="0">
              <a:solidFill>
                <a:srgbClr val="0d79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516;p27"/>
          <p:cNvPicPr/>
          <p:nvPr/>
        </p:nvPicPr>
        <p:blipFill rotWithShape="1">
          <a:blip r:embed="rId37">
            <a:alphaModFix/>
            <a:duotone>
              <a:srgbClr val="0d794f">
                <a:alpha val="100000"/>
              </a:srgbClr>
              <a:srgbClr val="ffffff">
                <a:alpha val="100000"/>
              </a:srgbClr>
            </a:duotone>
            <a:lum/>
          </a:blip>
          <a:stretch>
            <a:fillRect/>
          </a:stretch>
        </p:blipFill>
        <p:spPr>
          <a:xfrm>
            <a:off x="9936507" y="5207492"/>
            <a:ext cx="475601" cy="47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"/>
          <p:cNvSpPr txBox="1"/>
          <p:nvPr/>
        </p:nvSpPr>
        <p:spPr>
          <a:xfrm>
            <a:off x="9856213" y="5668790"/>
            <a:ext cx="893582" cy="243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0" cap="none" spc="0" normalizeH="0" baseline="0" mc:Ignorable="hp" hp:hslEmbossed="0">
                <a:solidFill>
                  <a:srgbClr val="0d794f"/>
                </a:solidFill>
                <a:latin typeface="Arial"/>
                <a:ea typeface="Arial"/>
                <a:cs typeface="Arial"/>
                <a:sym typeface="Arial"/>
              </a:rPr>
              <a:t>총기 장부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0" cap="none" spc="0" normalizeH="0" baseline="0" mc:Ignorable="hp" hp:hslEmbossed="0">
              <a:solidFill>
                <a:srgbClr val="0d79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516;p27"/>
          <p:cNvPicPr/>
          <p:nvPr/>
        </p:nvPicPr>
        <p:blipFill rotWithShape="1">
          <a:blip r:embed="rId38">
            <a:alphaModFix/>
            <a:duotone>
              <a:srgbClr val="0d794f">
                <a:alpha val="100000"/>
              </a:srgbClr>
              <a:srgbClr val="ffffff">
                <a:alpha val="100000"/>
              </a:srgbClr>
            </a:duotone>
            <a:lum/>
          </a:blip>
          <a:stretch>
            <a:fillRect/>
          </a:stretch>
        </p:blipFill>
        <p:spPr>
          <a:xfrm>
            <a:off x="10406703" y="2022092"/>
            <a:ext cx="475601" cy="47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"/>
          <p:cNvSpPr txBox="1"/>
          <p:nvPr/>
        </p:nvSpPr>
        <p:spPr>
          <a:xfrm>
            <a:off x="10326409" y="2483389"/>
            <a:ext cx="893582" cy="243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1" i="0" u="none" strike="noStrike" kern="0" cap="none" spc="0" normalizeH="0" baseline="0" mc:Ignorable="hp" hp:hslEmbossed="0">
                <a:solidFill>
                  <a:srgbClr val="0d794f"/>
                </a:solidFill>
                <a:latin typeface="Arial"/>
                <a:ea typeface="Arial"/>
                <a:cs typeface="Arial"/>
                <a:sym typeface="Arial"/>
              </a:rPr>
              <a:t>총기 장부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0" cap="none" spc="0" normalizeH="0" baseline="0" mc:Ignorable="hp" hp:hslEmbossed="0">
              <a:solidFill>
                <a:srgbClr val="0d79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"/>
          <p:cNvSpPr txBox="1"/>
          <p:nvPr/>
        </p:nvSpPr>
        <p:spPr>
          <a:xfrm>
            <a:off x="6226994" y="6316198"/>
            <a:ext cx="1227447" cy="235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/>
              <a:t>간부</a:t>
            </a:r>
            <a:r>
              <a:rPr lang="en-US" altLang="ko-KR" sz="1000" b="1"/>
              <a:t>1</a:t>
            </a:r>
            <a:r>
              <a:rPr lang="ko-KR" altLang="en-US" sz="1000" b="1"/>
              <a:t> 개인 키</a:t>
            </a:r>
            <a:endParaRPr lang="ko-KR" altLang="en-US" sz="1000" b="1"/>
          </a:p>
        </p:txBody>
      </p:sp>
      <p:sp>
        <p:nvSpPr>
          <p:cNvPr id="225" name=""/>
          <p:cNvSpPr txBox="1"/>
          <p:nvPr/>
        </p:nvSpPr>
        <p:spPr>
          <a:xfrm>
            <a:off x="1505930" y="4879592"/>
            <a:ext cx="1325645" cy="271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solidFill>
                  <a:srgbClr val="c95510"/>
                </a:solidFill>
              </a:rPr>
              <a:t>부식 채널</a:t>
            </a:r>
            <a:endParaRPr lang="ko-KR" altLang="en-US" sz="1200" b="1">
              <a:solidFill>
                <a:srgbClr val="c95510"/>
              </a:solidFill>
            </a:endParaRPr>
          </a:p>
        </p:txBody>
      </p:sp>
      <p:sp>
        <p:nvSpPr>
          <p:cNvPr id="226" name=""/>
          <p:cNvSpPr txBox="1"/>
          <p:nvPr/>
        </p:nvSpPr>
        <p:spPr>
          <a:xfrm>
            <a:off x="7260505" y="4290711"/>
            <a:ext cx="1197990" cy="269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200" b="1">
                <a:solidFill>
                  <a:srgbClr val="0d794f"/>
                </a:solidFill>
              </a:rPr>
              <a:t>총기 채널</a:t>
            </a:r>
            <a:endParaRPr lang="ko-KR" altLang="en-US" sz="1200" b="1">
              <a:solidFill>
                <a:srgbClr val="0d794f"/>
              </a:solidFill>
            </a:endParaRPr>
          </a:p>
        </p:txBody>
      </p:sp>
      <p:sp>
        <p:nvSpPr>
          <p:cNvPr id="227" name=""/>
          <p:cNvSpPr txBox="1"/>
          <p:nvPr/>
        </p:nvSpPr>
        <p:spPr>
          <a:xfrm>
            <a:off x="7131117" y="1343924"/>
            <a:ext cx="1168531" cy="367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mempool</a:t>
            </a:r>
            <a:endParaRPr lang="en-US" altLang="ko-KR"/>
          </a:p>
        </p:txBody>
      </p:sp>
      <p:sp>
        <p:nvSpPr>
          <p:cNvPr id="228" name=""/>
          <p:cNvSpPr txBox="1"/>
          <p:nvPr/>
        </p:nvSpPr>
        <p:spPr>
          <a:xfrm>
            <a:off x="515366" y="3230170"/>
            <a:ext cx="1482758" cy="36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organization1</a:t>
            </a:r>
            <a:endParaRPr lang="en-US" altLang="ko-KR" b="1"/>
          </a:p>
        </p:txBody>
      </p:sp>
      <p:sp>
        <p:nvSpPr>
          <p:cNvPr id="229" name=""/>
          <p:cNvSpPr txBox="1"/>
          <p:nvPr/>
        </p:nvSpPr>
        <p:spPr>
          <a:xfrm>
            <a:off x="4641817" y="6596253"/>
            <a:ext cx="1482758" cy="300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organization2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0" cap="none" spc="0" normalizeH="0" baseline="0" mc:Ignorable="hp" hp:hslEmbossed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"/>
          <p:cNvSpPr txBox="1"/>
          <p:nvPr/>
        </p:nvSpPr>
        <p:spPr>
          <a:xfrm>
            <a:off x="8985252" y="3382277"/>
            <a:ext cx="1482758" cy="300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0" cap="none" spc="0" normalizeH="0" baseline="0" mc:Ignorable="hp" hp:hslEmbossed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organization3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0" cap="none" spc="0" normalizeH="0" baseline="0" mc:Ignorable="hp" hp:hslEmbossed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351</ep:Words>
  <ep:PresentationFormat>화면 슬라이드 쇼(4:3)</ep:PresentationFormat>
  <ep:Paragraphs>124</ep:Paragraphs>
  <ep:Slides>23</ep:Slides>
  <ep:Notes>16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2021-09-24T13:24:20.996</dcterms:created>
  <dc:creator>사지방</dc:creator>
  <cp:lastModifiedBy>CKIRUser</cp:lastModifiedBy>
  <dcterms:modified xsi:type="dcterms:W3CDTF">2021-10-20T13:39:06.198</dcterms:modified>
  <cp:revision>142</cp:revision>
  <cp:version>1000.0100.01</cp:version>
</cp:coreProperties>
</file>